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6" r:id="rId2"/>
    <p:sldId id="264" r:id="rId3"/>
    <p:sldId id="262" r:id="rId4"/>
    <p:sldId id="265" r:id="rId5"/>
    <p:sldId id="266" r:id="rId6"/>
    <p:sldId id="268" r:id="rId7"/>
    <p:sldId id="269" r:id="rId8"/>
    <p:sldId id="270" r:id="rId9"/>
    <p:sldId id="271" r:id="rId10"/>
    <p:sldId id="272" r:id="rId11"/>
    <p:sldId id="274" r:id="rId12"/>
    <p:sldId id="273" r:id="rId13"/>
    <p:sldId id="275" r:id="rId14"/>
    <p:sldId id="276" r:id="rId15"/>
    <p:sldId id="277" r:id="rId16"/>
    <p:sldId id="278" r:id="rId17"/>
    <p:sldId id="279" r:id="rId18"/>
    <p:sldId id="280" r:id="rId19"/>
    <p:sldId id="281" r:id="rId20"/>
    <p:sldId id="282" r:id="rId21"/>
    <p:sldId id="283" r:id="rId22"/>
    <p:sldId id="263" r:id="rId23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8750C"/>
    <a:srgbClr val="9502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8D230F3-CF80-4859-8CE7-A43EE81993B5}" styleName="Style léger 1 - Accentuation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E8B1032C-EA38-4F05-BA0D-38AFFFC7BED3}" styleName="Style léger 3 - Accentuation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3296810-A885-4BE3-A3E7-6D5BEEA58F35}" styleName="Style moyen 2 - Accentuation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50" d="100"/>
          <a:sy n="150" d="100"/>
        </p:scale>
        <p:origin x="-2424" y="-26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6492E5-39EF-4EC5-9E99-7F0DBC26806B}" type="datetimeFigureOut">
              <a:rPr lang="fr-FR" smtClean="0"/>
              <a:t>31/12/2017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13AC48-BB5B-4E19-BF08-6F5DD84A77E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243099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13AC48-BB5B-4E19-BF08-6F5DD84A77E8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334034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Modifiez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35F02A-33DF-42A4-9F54-2DFA5B84052E}" type="datetime1">
              <a:rPr lang="fr-FR" smtClean="0"/>
              <a:t>31/12/2017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MINE Nicolas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3877E-3616-4C3B-9FC7-DDD053CDD7B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817587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84F6-C923-4306-BC74-6AA1A26D5992}" type="datetime1">
              <a:rPr lang="fr-FR" smtClean="0"/>
              <a:t>31/12/2017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MINE Nicolas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3877E-3616-4C3B-9FC7-DDD053CDD7B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250815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DA1C8-56AA-40E0-92DC-CCF13B41CFF7}" type="datetime1">
              <a:rPr lang="fr-FR" smtClean="0"/>
              <a:t>31/12/2017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MINE Nicolas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3877E-3616-4C3B-9FC7-DDD053CDD7B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683776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47005-2CCE-4AAF-810C-C33FB4661996}" type="datetime1">
              <a:rPr lang="fr-FR" smtClean="0"/>
              <a:t>31/12/2017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MINE Nicolas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3877E-3616-4C3B-9FC7-DDD053CDD7B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692297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D0647-CE4F-4B82-BC14-997434234D2E}" type="datetime1">
              <a:rPr lang="fr-FR" smtClean="0"/>
              <a:t>31/12/2017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MINE Nicolas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3877E-3616-4C3B-9FC7-DDD053CDD7B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975559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CA1C6-1D15-44B1-8495-DE2EC5425D2F}" type="datetime1">
              <a:rPr lang="fr-FR" smtClean="0"/>
              <a:t>31/12/2017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MINE Nicolas</a:t>
            </a:r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3877E-3616-4C3B-9FC7-DDD053CDD7B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768634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86B07A-1301-4558-A6E0-D7A436826ECB}" type="datetime1">
              <a:rPr lang="fr-FR" smtClean="0"/>
              <a:t>31/12/2017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MINE Nicolas</a:t>
            </a:r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3877E-3616-4C3B-9FC7-DDD053CDD7B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821100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D6315-9A1E-41E9-BC28-33D394163B67}" type="datetime1">
              <a:rPr lang="fr-FR" smtClean="0"/>
              <a:t>31/12/2017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MINE Nicolas</a:t>
            </a:r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3877E-3616-4C3B-9FC7-DDD053CDD7B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361837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7A85C-1960-4CA0-B72B-A39E81C20158}" type="datetime1">
              <a:rPr lang="fr-FR" smtClean="0"/>
              <a:t>31/12/2017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MINE Nicolas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3877E-3616-4C3B-9FC7-DDD053CDD7B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228776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A14C0-C539-4FC5-A6ED-ABABD975303B}" type="datetime1">
              <a:rPr lang="fr-FR" smtClean="0"/>
              <a:t>31/12/2017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MINE Nicolas</a:t>
            </a:r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3877E-3616-4C3B-9FC7-DDD053CDD7B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320197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2F3C9-8121-4DF6-9420-FBC4A08EF57A}" type="datetime1">
              <a:rPr lang="fr-FR" smtClean="0"/>
              <a:t>31/12/2017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MINE Nicolas</a:t>
            </a:r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3877E-3616-4C3B-9FC7-DDD053CDD7B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410501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65000">
              <a:schemeClr val="bg2">
                <a:tint val="80000"/>
                <a:satMod val="300000"/>
                <a:lumMod val="100000"/>
              </a:schemeClr>
            </a:gs>
            <a:gs pos="100000">
              <a:schemeClr val="bg2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3329EF-B01B-4D4B-83A1-AFBB7696C373}" type="datetime1">
              <a:rPr lang="fr-FR" smtClean="0"/>
              <a:t>31/12/2017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 smtClean="0"/>
              <a:t>MINE Nicolas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63877E-3616-4C3B-9FC7-DDD053CDD7B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864177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/>
          <p:cNvSpPr>
            <a:spLocks noGrp="1"/>
          </p:cNvSpPr>
          <p:nvPr>
            <p:ph type="ctrTitle"/>
          </p:nvPr>
        </p:nvSpPr>
        <p:spPr>
          <a:xfrm>
            <a:off x="685800" y="908720"/>
            <a:ext cx="7772400" cy="1470025"/>
          </a:xfrm>
        </p:spPr>
        <p:txBody>
          <a:bodyPr/>
          <a:lstStyle/>
          <a:p>
            <a:r>
              <a:rPr lang="fr-FR" dirty="0" smtClean="0">
                <a:solidFill>
                  <a:srgbClr val="95023C"/>
                </a:solidFill>
                <a:latin typeface="Lato" pitchFamily="34" charset="0"/>
              </a:rPr>
              <a:t>Parcours Data </a:t>
            </a:r>
            <a:r>
              <a:rPr lang="fr-FR" dirty="0" err="1" smtClean="0">
                <a:solidFill>
                  <a:srgbClr val="95023C"/>
                </a:solidFill>
                <a:latin typeface="Lato" pitchFamily="34" charset="0"/>
              </a:rPr>
              <a:t>Scientist</a:t>
            </a:r>
            <a:endParaRPr lang="fr-FR" dirty="0">
              <a:solidFill>
                <a:srgbClr val="95023C"/>
              </a:solidFill>
              <a:latin typeface="Lato" pitchFamily="34" charset="0"/>
            </a:endParaRPr>
          </a:p>
        </p:txBody>
      </p:sp>
      <p:sp>
        <p:nvSpPr>
          <p:cNvPr id="7" name="Sous-titre 6"/>
          <p:cNvSpPr>
            <a:spLocks noGrp="1"/>
          </p:cNvSpPr>
          <p:nvPr>
            <p:ph type="subTitle" idx="1"/>
          </p:nvPr>
        </p:nvSpPr>
        <p:spPr>
          <a:xfrm>
            <a:off x="1259632" y="2664495"/>
            <a:ext cx="6624736" cy="1752600"/>
          </a:xfrm>
        </p:spPr>
        <p:txBody>
          <a:bodyPr/>
          <a:lstStyle/>
          <a:p>
            <a:r>
              <a:rPr lang="fr-FR" dirty="0" smtClean="0">
                <a:solidFill>
                  <a:srgbClr val="E8750C"/>
                </a:solidFill>
                <a:latin typeface="Lato" pitchFamily="34" charset="0"/>
              </a:rPr>
              <a:t>Projet </a:t>
            </a:r>
            <a:r>
              <a:rPr lang="fr-FR" dirty="0" smtClean="0">
                <a:solidFill>
                  <a:srgbClr val="E8750C"/>
                </a:solidFill>
                <a:latin typeface="Lato" pitchFamily="34" charset="0"/>
              </a:rPr>
              <a:t>6 </a:t>
            </a:r>
            <a:r>
              <a:rPr lang="fr-FR" dirty="0" smtClean="0">
                <a:solidFill>
                  <a:srgbClr val="E8750C"/>
                </a:solidFill>
                <a:latin typeface="Lato" pitchFamily="34" charset="0"/>
              </a:rPr>
              <a:t>:</a:t>
            </a:r>
          </a:p>
          <a:p>
            <a:r>
              <a:rPr lang="fr-FR" dirty="0" smtClean="0">
                <a:solidFill>
                  <a:srgbClr val="E8750C"/>
                </a:solidFill>
                <a:latin typeface="Lato" pitchFamily="34" charset="0"/>
              </a:rPr>
              <a:t>Proposition de Tags</a:t>
            </a:r>
            <a:endParaRPr lang="fr-FR" dirty="0">
              <a:solidFill>
                <a:srgbClr val="E8750C"/>
              </a:solidFill>
              <a:latin typeface="Lato" pitchFamily="34" charset="0"/>
            </a:endParaRPr>
          </a:p>
        </p:txBody>
      </p:sp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1F216-1A7A-4497-A719-EFC0618782F4}" type="datetime1">
              <a:rPr lang="fr-FR" smtClean="0">
                <a:solidFill>
                  <a:srgbClr val="95023C"/>
                </a:solidFill>
              </a:rPr>
              <a:t>31/12/2017</a:t>
            </a:fld>
            <a:endParaRPr lang="fr-FR" dirty="0">
              <a:solidFill>
                <a:srgbClr val="95023C"/>
              </a:solidFill>
            </a:endParaRPr>
          </a:p>
        </p:txBody>
      </p:sp>
      <p:sp>
        <p:nvSpPr>
          <p:cNvPr id="9" name="Espace réservé du pied de page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smtClean="0">
                <a:solidFill>
                  <a:srgbClr val="95023C"/>
                </a:solidFill>
              </a:rPr>
              <a:t>MINE Nicolas</a:t>
            </a:r>
            <a:endParaRPr lang="fr-FR" dirty="0">
              <a:solidFill>
                <a:srgbClr val="95023C"/>
              </a:solidFill>
            </a:endParaRPr>
          </a:p>
        </p:txBody>
      </p:sp>
      <p:pic>
        <p:nvPicPr>
          <p:cNvPr id="1026" name="Picture 2" descr="F:\Nicolas\Desktop\LogoCS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513" y="31115"/>
            <a:ext cx="1792735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F:\Nicolas\Desktop\Logo_OpenClassrooms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2223" y="31115"/>
            <a:ext cx="1528336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ésultat de recherche d'images pour &quot;Stack Overflow&quot;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4108773"/>
            <a:ext cx="6264696" cy="1572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4461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Modèle Non supervisé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09120"/>
          </a:xfrm>
        </p:spPr>
        <p:txBody>
          <a:bodyPr>
            <a:normAutofit/>
          </a:bodyPr>
          <a:lstStyle/>
          <a:p>
            <a:r>
              <a:rPr lang="fr-FR" sz="2800" dirty="0" smtClean="0">
                <a:solidFill>
                  <a:srgbClr val="E8750C"/>
                </a:solidFill>
              </a:rPr>
              <a:t>Latent Dirichlet Allocation</a:t>
            </a:r>
          </a:p>
          <a:p>
            <a:pPr lvl="1"/>
            <a:r>
              <a:rPr lang="fr-FR" sz="2000" dirty="0" smtClean="0">
                <a:solidFill>
                  <a:srgbClr val="E8750C"/>
                </a:solidFill>
              </a:rPr>
              <a:t>Tags par Topics</a:t>
            </a:r>
          </a:p>
          <a:p>
            <a:pPr lvl="1"/>
            <a:r>
              <a:rPr lang="fr-FR" sz="2000" dirty="0" smtClean="0">
                <a:solidFill>
                  <a:srgbClr val="E8750C"/>
                </a:solidFill>
              </a:rPr>
              <a:t>Non Normalisé</a:t>
            </a:r>
          </a:p>
          <a:p>
            <a:pPr lvl="1"/>
            <a:endParaRPr lang="fr-FR" sz="2400" dirty="0">
              <a:solidFill>
                <a:srgbClr val="E8750C"/>
              </a:solidFill>
            </a:endParaRPr>
          </a:p>
          <a:p>
            <a:pPr lvl="1"/>
            <a:endParaRPr lang="fr-FR" sz="2400" dirty="0" smtClean="0">
              <a:solidFill>
                <a:srgbClr val="E8750C"/>
              </a:solidFill>
            </a:endParaRPr>
          </a:p>
          <a:p>
            <a:pPr lvl="1"/>
            <a:endParaRPr lang="fr-FR" sz="2400" dirty="0" smtClean="0">
              <a:solidFill>
                <a:srgbClr val="E8750C"/>
              </a:solidFill>
            </a:endParaRPr>
          </a:p>
          <a:p>
            <a:pPr lvl="1"/>
            <a:endParaRPr lang="fr-FR" sz="2000" dirty="0" smtClean="0">
              <a:solidFill>
                <a:srgbClr val="E8750C"/>
              </a:solidFill>
            </a:endParaRPr>
          </a:p>
          <a:p>
            <a:pPr lvl="1"/>
            <a:r>
              <a:rPr lang="fr-FR" sz="2000" dirty="0" smtClean="0">
                <a:solidFill>
                  <a:srgbClr val="E8750C"/>
                </a:solidFill>
              </a:rPr>
              <a:t>Normalisé</a:t>
            </a:r>
          </a:p>
          <a:p>
            <a:pPr marL="0" indent="0">
              <a:buNone/>
            </a:pPr>
            <a:endParaRPr lang="fr-FR" dirty="0">
              <a:solidFill>
                <a:srgbClr val="E8750C"/>
              </a:solidFill>
            </a:endParaRPr>
          </a:p>
          <a:p>
            <a:endParaRPr lang="fr-FR" dirty="0" smtClean="0">
              <a:solidFill>
                <a:srgbClr val="E8750C"/>
              </a:solidFill>
            </a:endParaRPr>
          </a:p>
          <a:p>
            <a:endParaRPr lang="fr-FR" dirty="0" smtClean="0">
              <a:solidFill>
                <a:srgbClr val="E8750C"/>
              </a:solidFill>
            </a:endParaRPr>
          </a:p>
          <a:p>
            <a:endParaRPr lang="fr-FR" dirty="0">
              <a:solidFill>
                <a:srgbClr val="E8750C"/>
              </a:solidFill>
            </a:endParaRPr>
          </a:p>
          <a:p>
            <a:pPr lvl="1"/>
            <a:endParaRPr lang="fr-FR" dirty="0">
              <a:solidFill>
                <a:srgbClr val="E8750C"/>
              </a:solidFill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47005-2CCE-4AAF-810C-C33FB4661996}" type="datetime1">
              <a:rPr lang="fr-FR" smtClean="0"/>
              <a:t>31/12/2017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smtClean="0"/>
              <a:t>MINE Nicolas</a:t>
            </a:r>
            <a:endParaRPr lang="fr-FR" dirty="0"/>
          </a:p>
        </p:txBody>
      </p:sp>
      <p:pic>
        <p:nvPicPr>
          <p:cNvPr id="10242" name="Picture 2" descr="LDA_topic_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96" t="14696" r="10182" b="21173"/>
          <a:stretch>
            <a:fillRect/>
          </a:stretch>
        </p:blipFill>
        <p:spPr bwMode="auto">
          <a:xfrm>
            <a:off x="719880" y="2858433"/>
            <a:ext cx="2772000" cy="15245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Picture 3" descr="LDA_topic_4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15" t="13370" r="10049" b="21173"/>
          <a:stretch>
            <a:fillRect/>
          </a:stretch>
        </p:blipFill>
        <p:spPr bwMode="auto">
          <a:xfrm>
            <a:off x="3491880" y="2843808"/>
            <a:ext cx="2772000" cy="15391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Image 7" descr="C:\Users\admin\AppData\Local\Microsoft\Windows\INetCache\Content.Word\LDA_topic_norm_2.png"/>
          <p:cNvPicPr/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69" t="14314" r="9917" b="21173"/>
          <a:stretch>
            <a:fillRect/>
          </a:stretch>
        </p:blipFill>
        <p:spPr bwMode="auto">
          <a:xfrm>
            <a:off x="719880" y="4874657"/>
            <a:ext cx="2772000" cy="151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44" name="Picture 4" descr="LDA_topic_norm_4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35" t="14314" r="10049" b="21173"/>
          <a:stretch>
            <a:fillRect/>
          </a:stretch>
        </p:blipFill>
        <p:spPr bwMode="auto">
          <a:xfrm>
            <a:off x="3491880" y="4869160"/>
            <a:ext cx="2772000" cy="15229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5" name="Picture 5" descr="F:\Nicolas\Documents\OpenClassRoom\P6\img\LDA_topic_norm_15.png"/>
          <p:cNvPicPr>
            <a:picLocks noChangeAspect="1" noChangeArrowheads="1"/>
          </p:cNvPicPr>
          <p:nvPr/>
        </p:nvPicPr>
        <p:blipFill rotWithShape="1"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77" t="14468" r="9876" b="21296"/>
          <a:stretch/>
        </p:blipFill>
        <p:spPr bwMode="auto">
          <a:xfrm>
            <a:off x="6263880" y="4861354"/>
            <a:ext cx="2772000" cy="1530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 descr="F:\Nicolas\Documents\OpenClassRoom\P6\img\LDA_topic_15.png"/>
          <p:cNvPicPr>
            <a:picLocks noChangeAspect="1" noChangeArrowheads="1"/>
          </p:cNvPicPr>
          <p:nvPr/>
        </p:nvPicPr>
        <p:blipFill rotWithShape="1"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77" t="14931" r="9954" b="21412"/>
          <a:stretch/>
        </p:blipFill>
        <p:spPr bwMode="auto">
          <a:xfrm>
            <a:off x="6263880" y="2864420"/>
            <a:ext cx="2772000" cy="1518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5161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Modèle Non supervisé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09120"/>
          </a:xfrm>
        </p:spPr>
        <p:txBody>
          <a:bodyPr>
            <a:normAutofit/>
          </a:bodyPr>
          <a:lstStyle/>
          <a:p>
            <a:r>
              <a:rPr lang="fr-FR" sz="2800" dirty="0">
                <a:solidFill>
                  <a:srgbClr val="E8750C"/>
                </a:solidFill>
              </a:rPr>
              <a:t>Non-</a:t>
            </a:r>
            <a:r>
              <a:rPr lang="fr-FR" sz="2800" dirty="0" err="1">
                <a:solidFill>
                  <a:srgbClr val="E8750C"/>
                </a:solidFill>
              </a:rPr>
              <a:t>Negative</a:t>
            </a:r>
            <a:r>
              <a:rPr lang="fr-FR" sz="2800" dirty="0">
                <a:solidFill>
                  <a:srgbClr val="E8750C"/>
                </a:solidFill>
              </a:rPr>
              <a:t> Matrix </a:t>
            </a:r>
            <a:r>
              <a:rPr lang="fr-FR" sz="2800" dirty="0" err="1" smtClean="0">
                <a:solidFill>
                  <a:srgbClr val="E8750C"/>
                </a:solidFill>
              </a:rPr>
              <a:t>Factorization</a:t>
            </a:r>
            <a:endParaRPr lang="fr-FR" sz="2800" dirty="0" smtClean="0">
              <a:solidFill>
                <a:srgbClr val="E8750C"/>
              </a:solidFill>
            </a:endParaRPr>
          </a:p>
          <a:p>
            <a:pPr lvl="1"/>
            <a:r>
              <a:rPr lang="fr-FR" sz="2400" dirty="0" smtClean="0">
                <a:solidFill>
                  <a:srgbClr val="E8750C"/>
                </a:solidFill>
              </a:rPr>
              <a:t>Fait sur Matrice TF-IDF</a:t>
            </a:r>
          </a:p>
          <a:p>
            <a:pPr lvl="1"/>
            <a:r>
              <a:rPr lang="fr-FR" sz="2400" dirty="0" smtClean="0">
                <a:solidFill>
                  <a:srgbClr val="E8750C"/>
                </a:solidFill>
              </a:rPr>
              <a:t>20 </a:t>
            </a:r>
            <a:r>
              <a:rPr lang="fr-FR" sz="2400" dirty="0" err="1" smtClean="0">
                <a:solidFill>
                  <a:srgbClr val="E8750C"/>
                </a:solidFill>
              </a:rPr>
              <a:t>topics</a:t>
            </a:r>
            <a:endParaRPr lang="fr-FR" sz="2400" dirty="0" smtClean="0">
              <a:solidFill>
                <a:srgbClr val="E8750C"/>
              </a:solidFill>
            </a:endParaRPr>
          </a:p>
          <a:p>
            <a:endParaRPr lang="fr-FR" dirty="0">
              <a:solidFill>
                <a:srgbClr val="E8750C"/>
              </a:solidFill>
            </a:endParaRPr>
          </a:p>
          <a:p>
            <a:endParaRPr lang="fr-FR" dirty="0" smtClean="0">
              <a:solidFill>
                <a:srgbClr val="E8750C"/>
              </a:solidFill>
            </a:endParaRPr>
          </a:p>
          <a:p>
            <a:endParaRPr lang="fr-FR" dirty="0" smtClean="0">
              <a:solidFill>
                <a:srgbClr val="E8750C"/>
              </a:solidFill>
            </a:endParaRPr>
          </a:p>
          <a:p>
            <a:endParaRPr lang="fr-FR" dirty="0">
              <a:solidFill>
                <a:srgbClr val="E8750C"/>
              </a:solidFill>
            </a:endParaRPr>
          </a:p>
          <a:p>
            <a:pPr lvl="1"/>
            <a:endParaRPr lang="fr-FR" dirty="0">
              <a:solidFill>
                <a:srgbClr val="E8750C"/>
              </a:solidFill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47005-2CCE-4AAF-810C-C33FB4661996}" type="datetime1">
              <a:rPr lang="fr-FR" smtClean="0"/>
              <a:t>31/12/2017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smtClean="0"/>
              <a:t>MINE Nicolas</a:t>
            </a:r>
            <a:endParaRPr lang="fr-FR" dirty="0"/>
          </a:p>
        </p:txBody>
      </p:sp>
      <p:graphicFrame>
        <p:nvGraphicFramePr>
          <p:cNvPr id="7" name="Tableau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5320351"/>
              </p:ext>
            </p:extLst>
          </p:nvPr>
        </p:nvGraphicFramePr>
        <p:xfrm>
          <a:off x="611560" y="3068960"/>
          <a:ext cx="7704856" cy="3241599"/>
        </p:xfrm>
        <a:graphic>
          <a:graphicData uri="http://schemas.openxmlformats.org/drawingml/2006/table">
            <a:tbl>
              <a:tblPr firstRow="1" firstCol="1" bandRow="1">
                <a:tableStyleId>{68D230F3-CF80-4859-8CE7-A43EE81993B5}</a:tableStyleId>
              </a:tblPr>
              <a:tblGrid>
                <a:gridCol w="802101"/>
                <a:gridCol w="4334191"/>
                <a:gridCol w="2568564"/>
              </a:tblGrid>
              <a:tr h="20907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200" dirty="0">
                          <a:effectLst/>
                        </a:rPr>
                        <a:t>Topics</a:t>
                      </a:r>
                      <a:endParaRPr lang="fr-FR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Mots clés (lemmatisés)</a:t>
                      </a:r>
                      <a:endParaRPr lang="fr-FR" sz="12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Analyse</a:t>
                      </a:r>
                      <a:endParaRPr lang="fr-FR" sz="12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433041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200" dirty="0">
                          <a:effectLst/>
                        </a:rPr>
                        <a:t>1</a:t>
                      </a:r>
                      <a:endParaRPr lang="fr-FR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200" dirty="0">
                          <a:effectLst/>
                        </a:rPr>
                        <a:t>c compil program </a:t>
                      </a:r>
                      <a:r>
                        <a:rPr lang="fr-FR" sz="1200" dirty="0" err="1">
                          <a:effectLst/>
                        </a:rPr>
                        <a:t>librari</a:t>
                      </a:r>
                      <a:r>
                        <a:rPr lang="fr-FR" sz="1200" dirty="0">
                          <a:effectLst/>
                        </a:rPr>
                        <a:t> </a:t>
                      </a:r>
                      <a:r>
                        <a:rPr lang="fr-FR" sz="1200" dirty="0" err="1">
                          <a:effectLst/>
                        </a:rPr>
                        <a:t>languag</a:t>
                      </a:r>
                      <a:r>
                        <a:rPr lang="fr-FR" sz="1200" dirty="0">
                          <a:effectLst/>
                        </a:rPr>
                        <a:t> pointer b </a:t>
                      </a:r>
                      <a:r>
                        <a:rPr lang="fr-FR" sz="1200" dirty="0" err="1">
                          <a:effectLst/>
                        </a:rPr>
                        <a:t>gcc</a:t>
                      </a:r>
                      <a:r>
                        <a:rPr lang="fr-FR" sz="1200" dirty="0">
                          <a:effectLst/>
                        </a:rPr>
                        <a:t> </a:t>
                      </a:r>
                      <a:r>
                        <a:rPr lang="fr-FR" sz="1200" dirty="0" err="1">
                          <a:effectLst/>
                        </a:rPr>
                        <a:t>declar</a:t>
                      </a:r>
                      <a:r>
                        <a:rPr lang="fr-FR" sz="1200" dirty="0">
                          <a:effectLst/>
                        </a:rPr>
                        <a:t> dll</a:t>
                      </a:r>
                      <a:endParaRPr lang="fr-FR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Compilation, librairie et C</a:t>
                      </a:r>
                      <a:endParaRPr lang="fr-FR" sz="12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433041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2</a:t>
                      </a:r>
                      <a:endParaRPr lang="fr-FR" sz="12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200" dirty="0" err="1">
                          <a:effectLst/>
                        </a:rPr>
                        <a:t>tabl</a:t>
                      </a:r>
                      <a:r>
                        <a:rPr lang="fr-FR" sz="1200" dirty="0">
                          <a:effectLst/>
                        </a:rPr>
                        <a:t> </a:t>
                      </a:r>
                      <a:r>
                        <a:rPr lang="fr-FR" sz="1200" dirty="0" err="1">
                          <a:effectLst/>
                        </a:rPr>
                        <a:t>column</a:t>
                      </a:r>
                      <a:r>
                        <a:rPr lang="fr-FR" sz="1200" dirty="0">
                          <a:effectLst/>
                        </a:rPr>
                        <a:t> </a:t>
                      </a:r>
                      <a:r>
                        <a:rPr lang="fr-FR" sz="1200" dirty="0" err="1">
                          <a:effectLst/>
                        </a:rPr>
                        <a:t>queri</a:t>
                      </a:r>
                      <a:r>
                        <a:rPr lang="fr-FR" sz="1200" dirty="0">
                          <a:effectLst/>
                        </a:rPr>
                        <a:t> </a:t>
                      </a:r>
                      <a:r>
                        <a:rPr lang="fr-FR" sz="1200" dirty="0" err="1">
                          <a:effectLst/>
                        </a:rPr>
                        <a:t>row</a:t>
                      </a:r>
                      <a:r>
                        <a:rPr lang="fr-FR" sz="1200" dirty="0">
                          <a:effectLst/>
                        </a:rPr>
                        <a:t> </a:t>
                      </a:r>
                      <a:r>
                        <a:rPr lang="fr-FR" sz="1200" dirty="0" err="1">
                          <a:effectLst/>
                        </a:rPr>
                        <a:t>sql</a:t>
                      </a:r>
                      <a:r>
                        <a:rPr lang="fr-FR" sz="1200" dirty="0">
                          <a:effectLst/>
                        </a:rPr>
                        <a:t> </a:t>
                      </a:r>
                      <a:r>
                        <a:rPr lang="fr-FR" sz="1200" dirty="0" err="1">
                          <a:effectLst/>
                        </a:rPr>
                        <a:t>databas</a:t>
                      </a:r>
                      <a:r>
                        <a:rPr lang="fr-FR" sz="1200" dirty="0">
                          <a:effectLst/>
                        </a:rPr>
                        <a:t> </a:t>
                      </a:r>
                      <a:r>
                        <a:rPr lang="fr-FR" sz="1200" dirty="0" err="1">
                          <a:effectLst/>
                        </a:rPr>
                        <a:t>mysql</a:t>
                      </a:r>
                      <a:r>
                        <a:rPr lang="fr-FR" sz="1200" dirty="0">
                          <a:effectLst/>
                        </a:rPr>
                        <a:t> select index </a:t>
                      </a:r>
                      <a:r>
                        <a:rPr lang="fr-FR" sz="1200" dirty="0" err="1">
                          <a:effectLst/>
                        </a:rPr>
                        <a:t>field</a:t>
                      </a:r>
                      <a:endParaRPr lang="fr-FR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Base de Données</a:t>
                      </a:r>
                      <a:endParaRPr lang="fr-FR" sz="12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433041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3</a:t>
                      </a:r>
                      <a:endParaRPr lang="fr-FR" sz="12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200" dirty="0">
                          <a:effectLst/>
                        </a:rPr>
                        <a:t>server </a:t>
                      </a:r>
                      <a:r>
                        <a:rPr lang="fr-FR" sz="1200" dirty="0" err="1">
                          <a:effectLst/>
                        </a:rPr>
                        <a:t>sql</a:t>
                      </a:r>
                      <a:r>
                        <a:rPr lang="fr-FR" sz="1200" dirty="0">
                          <a:effectLst/>
                        </a:rPr>
                        <a:t> </a:t>
                      </a:r>
                      <a:r>
                        <a:rPr lang="fr-FR" sz="1200" dirty="0" err="1">
                          <a:effectLst/>
                        </a:rPr>
                        <a:t>connect</a:t>
                      </a:r>
                      <a:r>
                        <a:rPr lang="fr-FR" sz="1200" dirty="0">
                          <a:effectLst/>
                        </a:rPr>
                        <a:t> client </a:t>
                      </a:r>
                      <a:r>
                        <a:rPr lang="fr-FR" sz="1200" dirty="0" err="1">
                          <a:effectLst/>
                        </a:rPr>
                        <a:t>databas</a:t>
                      </a:r>
                      <a:r>
                        <a:rPr lang="fr-FR" sz="1200" dirty="0">
                          <a:effectLst/>
                        </a:rPr>
                        <a:t> </a:t>
                      </a:r>
                      <a:r>
                        <a:rPr lang="fr-FR" sz="1200" dirty="0" err="1">
                          <a:effectLst/>
                        </a:rPr>
                        <a:t>servic</a:t>
                      </a:r>
                      <a:r>
                        <a:rPr lang="fr-FR" sz="1200" dirty="0">
                          <a:effectLst/>
                        </a:rPr>
                        <a:t> web </a:t>
                      </a:r>
                      <a:r>
                        <a:rPr lang="fr-FR" sz="1200" dirty="0" err="1">
                          <a:effectLst/>
                        </a:rPr>
                        <a:t>request</a:t>
                      </a:r>
                      <a:r>
                        <a:rPr lang="fr-FR" sz="1200" dirty="0">
                          <a:effectLst/>
                        </a:rPr>
                        <a:t> </a:t>
                      </a:r>
                      <a:r>
                        <a:rPr lang="fr-FR" sz="1200" dirty="0" err="1">
                          <a:effectLst/>
                        </a:rPr>
                        <a:t>send</a:t>
                      </a:r>
                      <a:r>
                        <a:rPr lang="fr-FR" sz="1200" dirty="0">
                          <a:effectLst/>
                        </a:rPr>
                        <a:t> http</a:t>
                      </a:r>
                      <a:endParaRPr lang="fr-FR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Requete Server</a:t>
                      </a:r>
                      <a:endParaRPr lang="fr-FR" sz="12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433041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10</a:t>
                      </a:r>
                      <a:endParaRPr lang="fr-FR" sz="12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200" dirty="0" err="1">
                          <a:effectLst/>
                        </a:rPr>
                        <a:t>array</a:t>
                      </a:r>
                      <a:r>
                        <a:rPr lang="fr-FR" sz="1200" dirty="0">
                          <a:effectLst/>
                        </a:rPr>
                        <a:t> </a:t>
                      </a:r>
                      <a:r>
                        <a:rPr lang="fr-FR" sz="1200" dirty="0" err="1">
                          <a:effectLst/>
                        </a:rPr>
                        <a:t>element</a:t>
                      </a:r>
                      <a:r>
                        <a:rPr lang="fr-FR" sz="1200" dirty="0">
                          <a:effectLst/>
                        </a:rPr>
                        <a:t> byte </a:t>
                      </a:r>
                      <a:r>
                        <a:rPr lang="fr-FR" sz="1200" dirty="0" err="1">
                          <a:effectLst/>
                        </a:rPr>
                        <a:t>loop</a:t>
                      </a:r>
                      <a:r>
                        <a:rPr lang="fr-FR" sz="1200" dirty="0">
                          <a:effectLst/>
                        </a:rPr>
                        <a:t> index </a:t>
                      </a:r>
                      <a:r>
                        <a:rPr lang="fr-FR" sz="1200" dirty="0" err="1">
                          <a:effectLst/>
                        </a:rPr>
                        <a:t>numpi</a:t>
                      </a:r>
                      <a:r>
                        <a:rPr lang="fr-FR" sz="1200" dirty="0">
                          <a:effectLst/>
                        </a:rPr>
                        <a:t> sort pointer size </a:t>
                      </a:r>
                      <a:r>
                        <a:rPr lang="fr-FR" sz="1200" dirty="0" err="1">
                          <a:effectLst/>
                        </a:rPr>
                        <a:t>number</a:t>
                      </a:r>
                      <a:endParaRPr lang="fr-FR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Type de données et Structures</a:t>
                      </a:r>
                      <a:endParaRPr lang="fr-FR" sz="12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433041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13</a:t>
                      </a:r>
                      <a:endParaRPr lang="fr-FR" sz="12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200" dirty="0" err="1">
                          <a:effectLst/>
                        </a:rPr>
                        <a:t>php</a:t>
                      </a:r>
                      <a:r>
                        <a:rPr lang="fr-FR" sz="1200" dirty="0">
                          <a:effectLst/>
                        </a:rPr>
                        <a:t> script </a:t>
                      </a:r>
                      <a:r>
                        <a:rPr lang="fr-FR" sz="1200" dirty="0" err="1">
                          <a:effectLst/>
                        </a:rPr>
                        <a:t>mysql</a:t>
                      </a:r>
                      <a:r>
                        <a:rPr lang="fr-FR" sz="1200" dirty="0">
                          <a:effectLst/>
                        </a:rPr>
                        <a:t> </a:t>
                      </a:r>
                      <a:r>
                        <a:rPr lang="fr-FR" sz="1200" dirty="0" err="1">
                          <a:effectLst/>
                        </a:rPr>
                        <a:t>variabl</a:t>
                      </a:r>
                      <a:r>
                        <a:rPr lang="fr-FR" sz="1200" dirty="0">
                          <a:effectLst/>
                        </a:rPr>
                        <a:t> 5 </a:t>
                      </a:r>
                      <a:r>
                        <a:rPr lang="fr-FR" sz="1200" dirty="0" err="1">
                          <a:effectLst/>
                        </a:rPr>
                        <a:t>upload</a:t>
                      </a:r>
                      <a:r>
                        <a:rPr lang="fr-FR" sz="1200" dirty="0">
                          <a:effectLst/>
                        </a:rPr>
                        <a:t> session page </a:t>
                      </a:r>
                      <a:r>
                        <a:rPr lang="fr-FR" sz="1200" dirty="0" err="1">
                          <a:effectLst/>
                        </a:rPr>
                        <a:t>ini</a:t>
                      </a:r>
                      <a:r>
                        <a:rPr lang="fr-FR" sz="1200" dirty="0">
                          <a:effectLst/>
                        </a:rPr>
                        <a:t> email</a:t>
                      </a:r>
                      <a:endParaRPr lang="fr-FR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PHP</a:t>
                      </a:r>
                      <a:endParaRPr lang="fr-FR" sz="12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433041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15</a:t>
                      </a:r>
                      <a:endParaRPr lang="fr-FR" sz="12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200" dirty="0">
                          <a:effectLst/>
                        </a:rPr>
                        <a:t>page </a:t>
                      </a:r>
                      <a:r>
                        <a:rPr lang="fr-FR" sz="1200" dirty="0" err="1">
                          <a:effectLst/>
                        </a:rPr>
                        <a:t>jqueri</a:t>
                      </a:r>
                      <a:r>
                        <a:rPr lang="fr-FR" sz="1200" dirty="0">
                          <a:effectLst/>
                        </a:rPr>
                        <a:t> html </a:t>
                      </a:r>
                      <a:r>
                        <a:rPr lang="fr-FR" sz="1200" dirty="0" err="1">
                          <a:effectLst/>
                        </a:rPr>
                        <a:t>element</a:t>
                      </a:r>
                      <a:r>
                        <a:rPr lang="fr-FR" sz="1200" dirty="0">
                          <a:effectLst/>
                        </a:rPr>
                        <a:t> </a:t>
                      </a:r>
                      <a:r>
                        <a:rPr lang="fr-FR" sz="1200" dirty="0" err="1">
                          <a:effectLst/>
                        </a:rPr>
                        <a:t>javascript</a:t>
                      </a:r>
                      <a:r>
                        <a:rPr lang="fr-FR" sz="1200" dirty="0">
                          <a:effectLst/>
                        </a:rPr>
                        <a:t> </a:t>
                      </a:r>
                      <a:r>
                        <a:rPr lang="fr-FR" sz="1200" dirty="0" err="1">
                          <a:effectLst/>
                        </a:rPr>
                        <a:t>button</a:t>
                      </a:r>
                      <a:r>
                        <a:rPr lang="fr-FR" sz="1200" dirty="0">
                          <a:effectLst/>
                        </a:rPr>
                        <a:t> click </a:t>
                      </a:r>
                      <a:r>
                        <a:rPr lang="fr-FR" sz="1200" dirty="0" err="1">
                          <a:effectLst/>
                        </a:rPr>
                        <a:t>text</a:t>
                      </a:r>
                      <a:r>
                        <a:rPr lang="fr-FR" sz="1200" dirty="0">
                          <a:effectLst/>
                        </a:rPr>
                        <a:t> </a:t>
                      </a:r>
                      <a:r>
                        <a:rPr lang="fr-FR" sz="1200" dirty="0" err="1">
                          <a:effectLst/>
                        </a:rPr>
                        <a:t>event</a:t>
                      </a:r>
                      <a:r>
                        <a:rPr lang="fr-FR" sz="1200" dirty="0">
                          <a:effectLst/>
                        </a:rPr>
                        <a:t> div</a:t>
                      </a:r>
                      <a:endParaRPr lang="fr-FR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Mise en page web</a:t>
                      </a:r>
                      <a:endParaRPr lang="fr-FR" sz="12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433041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18</a:t>
                      </a:r>
                      <a:endParaRPr lang="fr-FR" sz="12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200" dirty="0">
                          <a:effectLst/>
                        </a:rPr>
                        <a:t>valu return </a:t>
                      </a:r>
                      <a:r>
                        <a:rPr lang="fr-FR" sz="1200" dirty="0" err="1">
                          <a:effectLst/>
                        </a:rPr>
                        <a:t>variabl</a:t>
                      </a:r>
                      <a:r>
                        <a:rPr lang="fr-FR" sz="1200" dirty="0">
                          <a:effectLst/>
                        </a:rPr>
                        <a:t> </a:t>
                      </a:r>
                      <a:r>
                        <a:rPr lang="fr-FR" sz="1200" dirty="0" err="1">
                          <a:effectLst/>
                        </a:rPr>
                        <a:t>key</a:t>
                      </a:r>
                      <a:r>
                        <a:rPr lang="fr-FR" sz="1200" dirty="0">
                          <a:effectLst/>
                        </a:rPr>
                        <a:t> set </a:t>
                      </a:r>
                      <a:r>
                        <a:rPr lang="fr-FR" sz="1200" dirty="0" err="1">
                          <a:effectLst/>
                        </a:rPr>
                        <a:t>null</a:t>
                      </a:r>
                      <a:r>
                        <a:rPr lang="fr-FR" sz="1200" dirty="0">
                          <a:effectLst/>
                        </a:rPr>
                        <a:t> </a:t>
                      </a:r>
                      <a:r>
                        <a:rPr lang="fr-FR" sz="1200" dirty="0" err="1">
                          <a:effectLst/>
                        </a:rPr>
                        <a:t>properti</a:t>
                      </a:r>
                      <a:r>
                        <a:rPr lang="fr-FR" sz="1200" dirty="0">
                          <a:effectLst/>
                        </a:rPr>
                        <a:t> default </a:t>
                      </a:r>
                      <a:r>
                        <a:rPr lang="fr-FR" sz="1200" dirty="0" err="1">
                          <a:effectLst/>
                        </a:rPr>
                        <a:t>field</a:t>
                      </a:r>
                      <a:r>
                        <a:rPr lang="fr-FR" sz="1200" dirty="0">
                          <a:effectLst/>
                        </a:rPr>
                        <a:t> type</a:t>
                      </a:r>
                      <a:endParaRPr lang="fr-FR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200" dirty="0">
                          <a:effectLst/>
                        </a:rPr>
                        <a:t>Type de données</a:t>
                      </a:r>
                      <a:endParaRPr lang="fr-FR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22091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Modèle Non supervisé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09120"/>
          </a:xfrm>
        </p:spPr>
        <p:txBody>
          <a:bodyPr>
            <a:normAutofit/>
          </a:bodyPr>
          <a:lstStyle/>
          <a:p>
            <a:r>
              <a:rPr lang="fr-FR" sz="2800" dirty="0">
                <a:solidFill>
                  <a:srgbClr val="E8750C"/>
                </a:solidFill>
              </a:rPr>
              <a:t>Non-</a:t>
            </a:r>
            <a:r>
              <a:rPr lang="fr-FR" sz="2800" dirty="0" err="1">
                <a:solidFill>
                  <a:srgbClr val="E8750C"/>
                </a:solidFill>
              </a:rPr>
              <a:t>Negative</a:t>
            </a:r>
            <a:r>
              <a:rPr lang="fr-FR" sz="2800" dirty="0">
                <a:solidFill>
                  <a:srgbClr val="E8750C"/>
                </a:solidFill>
              </a:rPr>
              <a:t> Matrix </a:t>
            </a:r>
            <a:r>
              <a:rPr lang="fr-FR" sz="2800" dirty="0" err="1">
                <a:solidFill>
                  <a:srgbClr val="E8750C"/>
                </a:solidFill>
              </a:rPr>
              <a:t>Factorization</a:t>
            </a:r>
            <a:endParaRPr lang="fr-FR" sz="2800" dirty="0">
              <a:solidFill>
                <a:srgbClr val="E8750C"/>
              </a:solidFill>
            </a:endParaRPr>
          </a:p>
          <a:p>
            <a:pPr lvl="1"/>
            <a:r>
              <a:rPr lang="fr-FR" sz="2000" dirty="0" smtClean="0">
                <a:solidFill>
                  <a:srgbClr val="E8750C"/>
                </a:solidFill>
              </a:rPr>
              <a:t>Tags par Topics</a:t>
            </a:r>
          </a:p>
          <a:p>
            <a:pPr lvl="1"/>
            <a:r>
              <a:rPr lang="fr-FR" sz="2000" dirty="0" smtClean="0">
                <a:solidFill>
                  <a:srgbClr val="E8750C"/>
                </a:solidFill>
              </a:rPr>
              <a:t>Non Normalisé</a:t>
            </a:r>
          </a:p>
          <a:p>
            <a:pPr lvl="1"/>
            <a:endParaRPr lang="fr-FR" sz="2400" dirty="0">
              <a:solidFill>
                <a:srgbClr val="E8750C"/>
              </a:solidFill>
            </a:endParaRPr>
          </a:p>
          <a:p>
            <a:pPr lvl="1"/>
            <a:endParaRPr lang="fr-FR" sz="2400" dirty="0" smtClean="0">
              <a:solidFill>
                <a:srgbClr val="E8750C"/>
              </a:solidFill>
            </a:endParaRPr>
          </a:p>
          <a:p>
            <a:pPr lvl="1"/>
            <a:endParaRPr lang="fr-FR" sz="2400" dirty="0" smtClean="0">
              <a:solidFill>
                <a:srgbClr val="E8750C"/>
              </a:solidFill>
            </a:endParaRPr>
          </a:p>
          <a:p>
            <a:pPr lvl="1"/>
            <a:endParaRPr lang="fr-FR" sz="2000" dirty="0" smtClean="0">
              <a:solidFill>
                <a:srgbClr val="E8750C"/>
              </a:solidFill>
            </a:endParaRPr>
          </a:p>
          <a:p>
            <a:pPr lvl="1"/>
            <a:r>
              <a:rPr lang="fr-FR" sz="2000" dirty="0" smtClean="0">
                <a:solidFill>
                  <a:srgbClr val="E8750C"/>
                </a:solidFill>
              </a:rPr>
              <a:t>Normalisé</a:t>
            </a:r>
          </a:p>
          <a:p>
            <a:pPr marL="0" indent="0">
              <a:buNone/>
            </a:pPr>
            <a:endParaRPr lang="fr-FR" dirty="0">
              <a:solidFill>
                <a:srgbClr val="E8750C"/>
              </a:solidFill>
            </a:endParaRPr>
          </a:p>
          <a:p>
            <a:endParaRPr lang="fr-FR" dirty="0" smtClean="0">
              <a:solidFill>
                <a:srgbClr val="E8750C"/>
              </a:solidFill>
            </a:endParaRPr>
          </a:p>
          <a:p>
            <a:endParaRPr lang="fr-FR" dirty="0" smtClean="0">
              <a:solidFill>
                <a:srgbClr val="E8750C"/>
              </a:solidFill>
            </a:endParaRPr>
          </a:p>
          <a:p>
            <a:endParaRPr lang="fr-FR" dirty="0">
              <a:solidFill>
                <a:srgbClr val="E8750C"/>
              </a:solidFill>
            </a:endParaRPr>
          </a:p>
          <a:p>
            <a:pPr lvl="1"/>
            <a:endParaRPr lang="fr-FR" dirty="0">
              <a:solidFill>
                <a:srgbClr val="E8750C"/>
              </a:solidFill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47005-2CCE-4AAF-810C-C33FB4661996}" type="datetime1">
              <a:rPr lang="fr-FR" smtClean="0"/>
              <a:t>31/12/2017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smtClean="0"/>
              <a:t>MINE Nicolas</a:t>
            </a:r>
            <a:endParaRPr lang="fr-FR" dirty="0"/>
          </a:p>
        </p:txBody>
      </p:sp>
      <p:pic>
        <p:nvPicPr>
          <p:cNvPr id="12289" name="Picture 1" descr="F:\Nicolas\Documents\OpenClassRoom\P6\img\NMF_topic_norm_18.pn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8990" y="4437112"/>
            <a:ext cx="3618000" cy="241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0" name="Picture 2" descr="F:\Nicolas\Documents\OpenClassRoom\P6\img\NMF_topic_2.png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93168"/>
            <a:ext cx="3618000" cy="241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1" name="Picture 3" descr="F:\Nicolas\Documents\OpenClassRoom\P6\img\NMF_topic_13.png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2493168"/>
            <a:ext cx="3618000" cy="241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F:\Nicolas\Documents\OpenClassRoom\P6\img\NMF_topic_18.png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8990" y="2493168"/>
            <a:ext cx="3618000" cy="241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3" name="Picture 5" descr="F:\Nicolas\Documents\OpenClassRoom\P6\img\NMF_topic_norm_2.png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444380"/>
            <a:ext cx="3618000" cy="241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4" name="Picture 6" descr="F:\Nicolas\Documents\OpenClassRoom\P6\img\NMF_topic_norm_13.png"/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4444380"/>
            <a:ext cx="3618000" cy="241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2109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Modèle Non supervisé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09120"/>
          </a:xfrm>
        </p:spPr>
        <p:txBody>
          <a:bodyPr>
            <a:normAutofit/>
          </a:bodyPr>
          <a:lstStyle/>
          <a:p>
            <a:r>
              <a:rPr lang="fr-FR" sz="2800" dirty="0" smtClean="0">
                <a:solidFill>
                  <a:srgbClr val="E8750C"/>
                </a:solidFill>
              </a:rPr>
              <a:t>Proposition de tags</a:t>
            </a:r>
          </a:p>
          <a:p>
            <a:pPr lvl="1"/>
            <a:r>
              <a:rPr lang="fr-FR" sz="2400" dirty="0" smtClean="0">
                <a:solidFill>
                  <a:srgbClr val="E8750C"/>
                </a:solidFill>
              </a:rPr>
              <a:t>Utilisation du LDA</a:t>
            </a:r>
            <a:endParaRPr lang="fr-FR" sz="2400" dirty="0">
              <a:solidFill>
                <a:srgbClr val="E8750C"/>
              </a:solidFill>
            </a:endParaRPr>
          </a:p>
          <a:p>
            <a:pPr lvl="1"/>
            <a:r>
              <a:rPr lang="fr-FR" sz="2400" dirty="0" smtClean="0">
                <a:solidFill>
                  <a:srgbClr val="E8750C"/>
                </a:solidFill>
              </a:rPr>
              <a:t>Répartition des </a:t>
            </a:r>
            <a:r>
              <a:rPr lang="fr-FR" sz="2400" dirty="0" err="1" smtClean="0">
                <a:solidFill>
                  <a:srgbClr val="E8750C"/>
                </a:solidFill>
              </a:rPr>
              <a:t>topics</a:t>
            </a:r>
            <a:r>
              <a:rPr lang="fr-FR" sz="2400" dirty="0" smtClean="0">
                <a:solidFill>
                  <a:srgbClr val="E8750C"/>
                </a:solidFill>
              </a:rPr>
              <a:t> en %</a:t>
            </a:r>
          </a:p>
          <a:p>
            <a:pPr lvl="1"/>
            <a:r>
              <a:rPr lang="fr-FR" sz="2400" dirty="0" smtClean="0">
                <a:solidFill>
                  <a:srgbClr val="E8750C"/>
                </a:solidFill>
              </a:rPr>
              <a:t>KNN basé sur le Jensen Shannon Divergence</a:t>
            </a:r>
            <a:endParaRPr lang="fr-FR" sz="3200" dirty="0">
              <a:solidFill>
                <a:srgbClr val="E8750C"/>
              </a:solidFill>
            </a:endParaRPr>
          </a:p>
          <a:p>
            <a:endParaRPr lang="fr-FR" dirty="0" smtClean="0">
              <a:solidFill>
                <a:srgbClr val="E8750C"/>
              </a:solidFill>
            </a:endParaRPr>
          </a:p>
          <a:p>
            <a:endParaRPr lang="fr-FR" dirty="0" smtClean="0">
              <a:solidFill>
                <a:srgbClr val="E8750C"/>
              </a:solidFill>
            </a:endParaRPr>
          </a:p>
          <a:p>
            <a:endParaRPr lang="fr-FR" dirty="0">
              <a:solidFill>
                <a:srgbClr val="E8750C"/>
              </a:solidFill>
            </a:endParaRPr>
          </a:p>
          <a:p>
            <a:pPr lvl="1"/>
            <a:endParaRPr lang="fr-FR" dirty="0">
              <a:solidFill>
                <a:srgbClr val="E8750C"/>
              </a:solidFill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47005-2CCE-4AAF-810C-C33FB4661996}" type="datetime1">
              <a:rPr lang="fr-FR" smtClean="0"/>
              <a:t>31/12/2017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smtClean="0"/>
              <a:t>MINE Nicolas</a:t>
            </a:r>
            <a:endParaRPr lang="fr-FR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3573016"/>
            <a:ext cx="5343724" cy="261848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00834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Modèle Non supervisé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09120"/>
          </a:xfrm>
        </p:spPr>
        <p:txBody>
          <a:bodyPr>
            <a:normAutofit/>
          </a:bodyPr>
          <a:lstStyle/>
          <a:p>
            <a:r>
              <a:rPr lang="fr-FR" sz="2800" dirty="0" smtClean="0">
                <a:solidFill>
                  <a:srgbClr val="E8750C"/>
                </a:solidFill>
              </a:rPr>
              <a:t>Proposition de tags</a:t>
            </a:r>
          </a:p>
          <a:p>
            <a:pPr lvl="1"/>
            <a:r>
              <a:rPr lang="fr-FR" sz="2400" dirty="0" smtClean="0">
                <a:solidFill>
                  <a:srgbClr val="E8750C"/>
                </a:solidFill>
              </a:rPr>
              <a:t>Test sur un post au hasard</a:t>
            </a:r>
          </a:p>
          <a:p>
            <a:pPr lvl="2"/>
            <a:r>
              <a:rPr lang="fr-FR" sz="2000" dirty="0">
                <a:solidFill>
                  <a:srgbClr val="E8750C"/>
                </a:solidFill>
              </a:rPr>
              <a:t>Tags : </a:t>
            </a:r>
            <a:r>
              <a:rPr lang="fr-FR" sz="2000" dirty="0" err="1">
                <a:solidFill>
                  <a:srgbClr val="E8750C"/>
                </a:solidFill>
              </a:rPr>
              <a:t>Php</a:t>
            </a:r>
            <a:r>
              <a:rPr lang="fr-FR" sz="2000" dirty="0">
                <a:solidFill>
                  <a:srgbClr val="E8750C"/>
                </a:solidFill>
              </a:rPr>
              <a:t>, html, apache, compression </a:t>
            </a:r>
            <a:endParaRPr lang="fr-FR" sz="2000" dirty="0" smtClean="0">
              <a:solidFill>
                <a:srgbClr val="E8750C"/>
              </a:solidFill>
            </a:endParaRPr>
          </a:p>
          <a:p>
            <a:pPr lvl="2"/>
            <a:r>
              <a:rPr lang="fr-FR" sz="2000" dirty="0">
                <a:solidFill>
                  <a:srgbClr val="E8750C"/>
                </a:solidFill>
              </a:rPr>
              <a:t>Tags non </a:t>
            </a:r>
            <a:r>
              <a:rPr lang="fr-FR" sz="2000" dirty="0" smtClean="0">
                <a:solidFill>
                  <a:srgbClr val="E8750C"/>
                </a:solidFill>
              </a:rPr>
              <a:t>normalisé : </a:t>
            </a:r>
            <a:r>
              <a:rPr lang="en-US" sz="2000" dirty="0">
                <a:solidFill>
                  <a:srgbClr val="E8750C"/>
                </a:solidFill>
              </a:rPr>
              <a:t>C#, </a:t>
            </a:r>
            <a:r>
              <a:rPr lang="en-US" sz="2000" dirty="0" err="1">
                <a:solidFill>
                  <a:srgbClr val="E8750C"/>
                </a:solidFill>
              </a:rPr>
              <a:t>javascript</a:t>
            </a:r>
            <a:r>
              <a:rPr lang="en-US" sz="2000" dirty="0">
                <a:solidFill>
                  <a:srgbClr val="E8750C"/>
                </a:solidFill>
              </a:rPr>
              <a:t>, </a:t>
            </a:r>
            <a:r>
              <a:rPr lang="en-US" sz="2000" dirty="0" err="1">
                <a:solidFill>
                  <a:srgbClr val="E8750C"/>
                </a:solidFill>
              </a:rPr>
              <a:t>.net</a:t>
            </a:r>
            <a:r>
              <a:rPr lang="en-US" sz="2000" dirty="0">
                <a:solidFill>
                  <a:srgbClr val="E8750C"/>
                </a:solidFill>
              </a:rPr>
              <a:t>, </a:t>
            </a:r>
            <a:r>
              <a:rPr lang="en-US" sz="2000" dirty="0" err="1">
                <a:solidFill>
                  <a:srgbClr val="E8750C"/>
                </a:solidFill>
              </a:rPr>
              <a:t>winforms</a:t>
            </a:r>
            <a:r>
              <a:rPr lang="en-US" sz="2000" dirty="0">
                <a:solidFill>
                  <a:srgbClr val="E8750C"/>
                </a:solidFill>
              </a:rPr>
              <a:t>, </a:t>
            </a:r>
            <a:r>
              <a:rPr lang="en-US" sz="2000" dirty="0" smtClean="0">
                <a:solidFill>
                  <a:srgbClr val="E8750C"/>
                </a:solidFill>
              </a:rPr>
              <a:t>angular</a:t>
            </a:r>
          </a:p>
          <a:p>
            <a:pPr lvl="2"/>
            <a:r>
              <a:rPr lang="fr-FR" sz="2000" dirty="0">
                <a:solidFill>
                  <a:srgbClr val="E8750C"/>
                </a:solidFill>
              </a:rPr>
              <a:t>Tags normalisé : Event-</a:t>
            </a:r>
            <a:r>
              <a:rPr lang="fr-FR" sz="2000" dirty="0" err="1">
                <a:solidFill>
                  <a:srgbClr val="E8750C"/>
                </a:solidFill>
              </a:rPr>
              <a:t>handling</a:t>
            </a:r>
            <a:r>
              <a:rPr lang="fr-FR" sz="2000" dirty="0">
                <a:solidFill>
                  <a:srgbClr val="E8750C"/>
                </a:solidFill>
              </a:rPr>
              <a:t>, </a:t>
            </a:r>
            <a:r>
              <a:rPr lang="fr-FR" sz="2000" dirty="0" err="1">
                <a:solidFill>
                  <a:srgbClr val="E8750C"/>
                </a:solidFill>
              </a:rPr>
              <a:t>include</a:t>
            </a:r>
            <a:r>
              <a:rPr lang="fr-FR" sz="2000" dirty="0">
                <a:solidFill>
                  <a:srgbClr val="E8750C"/>
                </a:solidFill>
              </a:rPr>
              <a:t>, </a:t>
            </a:r>
            <a:r>
              <a:rPr lang="fr-FR" sz="2000" dirty="0" err="1">
                <a:solidFill>
                  <a:srgbClr val="E8750C"/>
                </a:solidFill>
              </a:rPr>
              <a:t>android-intent</a:t>
            </a:r>
            <a:r>
              <a:rPr lang="fr-FR" sz="2000" dirty="0">
                <a:solidFill>
                  <a:srgbClr val="E8750C"/>
                </a:solidFill>
              </a:rPr>
              <a:t>, </a:t>
            </a:r>
            <a:r>
              <a:rPr lang="fr-FR" sz="2000" dirty="0" err="1">
                <a:solidFill>
                  <a:srgbClr val="E8750C"/>
                </a:solidFill>
              </a:rPr>
              <a:t>javascript-events</a:t>
            </a:r>
            <a:r>
              <a:rPr lang="fr-FR" sz="2000" dirty="0">
                <a:solidFill>
                  <a:srgbClr val="E8750C"/>
                </a:solidFill>
              </a:rPr>
              <a:t>, </a:t>
            </a:r>
            <a:r>
              <a:rPr lang="fr-FR" sz="2000" dirty="0" err="1" smtClean="0">
                <a:solidFill>
                  <a:srgbClr val="E8750C"/>
                </a:solidFill>
              </a:rPr>
              <a:t>iframe</a:t>
            </a:r>
            <a:endParaRPr lang="fr-FR" sz="2000" dirty="0" smtClean="0">
              <a:solidFill>
                <a:srgbClr val="E8750C"/>
              </a:solidFill>
            </a:endParaRPr>
          </a:p>
          <a:p>
            <a:pPr lvl="2"/>
            <a:endParaRPr lang="fr-FR" sz="2000" dirty="0">
              <a:solidFill>
                <a:srgbClr val="E8750C"/>
              </a:solidFill>
            </a:endParaRPr>
          </a:p>
          <a:p>
            <a:pPr lvl="1"/>
            <a:r>
              <a:rPr lang="fr-FR" sz="2400" dirty="0" smtClean="0">
                <a:solidFill>
                  <a:srgbClr val="E8750C"/>
                </a:solidFill>
              </a:rPr>
              <a:t>Peu de pertinence</a:t>
            </a:r>
          </a:p>
          <a:p>
            <a:pPr lvl="1"/>
            <a:r>
              <a:rPr lang="fr-FR" sz="2400" dirty="0" smtClean="0">
                <a:solidFill>
                  <a:srgbClr val="E8750C"/>
                </a:solidFill>
              </a:rPr>
              <a:t>Conservation uniquement du </a:t>
            </a:r>
            <a:r>
              <a:rPr lang="fr-FR" sz="2400" dirty="0" err="1" smtClean="0">
                <a:solidFill>
                  <a:srgbClr val="E8750C"/>
                </a:solidFill>
              </a:rPr>
              <a:t>topic</a:t>
            </a:r>
            <a:r>
              <a:rPr lang="fr-FR" sz="2400" dirty="0" smtClean="0">
                <a:solidFill>
                  <a:srgbClr val="E8750C"/>
                </a:solidFill>
              </a:rPr>
              <a:t> (HTML, PHP)</a:t>
            </a:r>
            <a:endParaRPr lang="fr-FR" sz="2400" dirty="0">
              <a:solidFill>
                <a:srgbClr val="E8750C"/>
              </a:solidFill>
            </a:endParaRPr>
          </a:p>
          <a:p>
            <a:endParaRPr lang="fr-FR" dirty="0" smtClean="0">
              <a:solidFill>
                <a:srgbClr val="E8750C"/>
              </a:solidFill>
            </a:endParaRPr>
          </a:p>
          <a:p>
            <a:endParaRPr lang="fr-FR" dirty="0" smtClean="0">
              <a:solidFill>
                <a:srgbClr val="E8750C"/>
              </a:solidFill>
            </a:endParaRPr>
          </a:p>
          <a:p>
            <a:endParaRPr lang="fr-FR" dirty="0">
              <a:solidFill>
                <a:srgbClr val="E8750C"/>
              </a:solidFill>
            </a:endParaRPr>
          </a:p>
          <a:p>
            <a:pPr lvl="1"/>
            <a:endParaRPr lang="fr-FR" dirty="0">
              <a:solidFill>
                <a:srgbClr val="E8750C"/>
              </a:solidFill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47005-2CCE-4AAF-810C-C33FB4661996}" type="datetime1">
              <a:rPr lang="fr-FR" smtClean="0"/>
              <a:t>31/12/2017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smtClean="0"/>
              <a:t>MINE Nicolas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09493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Modèle </a:t>
            </a:r>
            <a:r>
              <a:rPr lang="fr-FR" dirty="0" smtClean="0"/>
              <a:t>Supervisé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09120"/>
          </a:xfrm>
        </p:spPr>
        <p:txBody>
          <a:bodyPr>
            <a:normAutofit/>
          </a:bodyPr>
          <a:lstStyle/>
          <a:p>
            <a:r>
              <a:rPr lang="fr-FR" dirty="0" smtClean="0">
                <a:solidFill>
                  <a:srgbClr val="E8750C"/>
                </a:solidFill>
              </a:rPr>
              <a:t>Entrainement sur Matrice TF-IDF</a:t>
            </a:r>
          </a:p>
          <a:p>
            <a:pPr lvl="1"/>
            <a:r>
              <a:rPr lang="fr-FR" dirty="0" smtClean="0">
                <a:solidFill>
                  <a:srgbClr val="E8750C"/>
                </a:solidFill>
              </a:rPr>
              <a:t>Fléau de la dimensions (Matrice TF)</a:t>
            </a:r>
          </a:p>
          <a:p>
            <a:endParaRPr lang="fr-FR" dirty="0" smtClean="0">
              <a:solidFill>
                <a:srgbClr val="E8750C"/>
              </a:solidFill>
            </a:endParaRPr>
          </a:p>
          <a:p>
            <a:endParaRPr lang="fr-FR" dirty="0">
              <a:solidFill>
                <a:srgbClr val="E8750C"/>
              </a:solidFill>
            </a:endParaRPr>
          </a:p>
          <a:p>
            <a:pPr lvl="1"/>
            <a:endParaRPr lang="fr-FR" dirty="0">
              <a:solidFill>
                <a:srgbClr val="E8750C"/>
              </a:solidFill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47005-2CCE-4AAF-810C-C33FB4661996}" type="datetime1">
              <a:rPr lang="fr-FR" smtClean="0"/>
              <a:t>31/12/2017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smtClean="0"/>
              <a:t>MINE Nicolas</a:t>
            </a:r>
            <a:endParaRPr lang="fr-FR" dirty="0"/>
          </a:p>
        </p:txBody>
      </p:sp>
      <p:graphicFrame>
        <p:nvGraphicFramePr>
          <p:cNvPr id="6" name="Tableau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7948370"/>
              </p:ext>
            </p:extLst>
          </p:nvPr>
        </p:nvGraphicFramePr>
        <p:xfrm>
          <a:off x="899592" y="2780928"/>
          <a:ext cx="6264696" cy="3024335"/>
        </p:xfrm>
        <a:graphic>
          <a:graphicData uri="http://schemas.openxmlformats.org/drawingml/2006/table">
            <a:tbl>
              <a:tblPr firstRow="1" firstCol="1" bandRow="1">
                <a:tableStyleId>{93296810-A885-4BE3-A3E7-6D5BEEA58F35}</a:tableStyleId>
              </a:tblPr>
              <a:tblGrid>
                <a:gridCol w="941916"/>
                <a:gridCol w="2026073"/>
                <a:gridCol w="3296707"/>
              </a:tblGrid>
              <a:tr h="21181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Type</a:t>
                      </a:r>
                      <a:endParaRPr lang="fr-FR" sz="12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Modèles</a:t>
                      </a:r>
                      <a:endParaRPr lang="fr-FR" sz="12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Résultats</a:t>
                      </a:r>
                      <a:endParaRPr lang="fr-FR" sz="12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43873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OVR</a:t>
                      </a:r>
                      <a:endParaRPr lang="fr-FR" sz="12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SGDClassifier</a:t>
                      </a:r>
                      <a:endParaRPr lang="fr-FR" sz="12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Train : 62.681%</a:t>
                      </a: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Test : 60.578%</a:t>
                      </a:r>
                      <a:endParaRPr lang="fr-FR" sz="12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43873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OVR + Ensemble</a:t>
                      </a:r>
                      <a:endParaRPr lang="fr-FR" sz="12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AdaBoostClassifier</a:t>
                      </a: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GradientBoostingClassifier</a:t>
                      </a:r>
                      <a:endParaRPr lang="fr-FR" sz="12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Out of time</a:t>
                      </a:r>
                      <a:endParaRPr lang="fr-FR" sz="12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30942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OVR</a:t>
                      </a:r>
                      <a:endParaRPr lang="fr-FR" sz="12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GaussianProcessClassifier</a:t>
                      </a:r>
                      <a:endParaRPr lang="fr-FR" sz="12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Memory Error (n'utilise pas de matrice Creuse)</a:t>
                      </a:r>
                      <a:endParaRPr lang="fr-FR" sz="12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43873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Multilabel + Ensemble</a:t>
                      </a:r>
                      <a:endParaRPr lang="fr-FR" sz="12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ExtraTreesClassifier</a:t>
                      </a: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RandomForestClassifier</a:t>
                      </a:r>
                      <a:endParaRPr lang="fr-FR" sz="12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Prédiction a 0.99 pour toutes les classes</a:t>
                      </a:r>
                      <a:endParaRPr lang="fr-FR" sz="12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30942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Multilabel</a:t>
                      </a:r>
                      <a:endParaRPr lang="fr-FR" sz="12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KNeighborsClassifier</a:t>
                      </a:r>
                      <a:endParaRPr lang="fr-FR" sz="12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Memory Error (n'utilise pas de matrice Creuse)</a:t>
                      </a:r>
                      <a:endParaRPr lang="fr-FR" sz="12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43873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Multilabel</a:t>
                      </a:r>
                      <a:endParaRPr lang="fr-FR" sz="12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RidgeClassifierCV</a:t>
                      </a:r>
                      <a:endParaRPr lang="fr-FR" sz="12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Memory Error (inversion de trop grosses matrices)</a:t>
                      </a:r>
                      <a:endParaRPr lang="fr-FR" sz="12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43873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Multilabel</a:t>
                      </a:r>
                      <a:endParaRPr lang="fr-FR" sz="12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MLPClassifier</a:t>
                      </a:r>
                      <a:endParaRPr lang="fr-FR" sz="12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200" dirty="0">
                          <a:effectLst/>
                        </a:rPr>
                        <a:t>Train : 82.051%</a:t>
                      </a: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200" dirty="0">
                          <a:effectLst/>
                        </a:rPr>
                        <a:t>Test : 68.891% (</a:t>
                      </a:r>
                      <a:r>
                        <a:rPr lang="fr-FR" sz="1200" dirty="0" err="1">
                          <a:effectLst/>
                        </a:rPr>
                        <a:t>overfitting</a:t>
                      </a:r>
                      <a:r>
                        <a:rPr lang="fr-FR" sz="1200" dirty="0">
                          <a:effectLst/>
                        </a:rPr>
                        <a:t> malgré </a:t>
                      </a:r>
                      <a:r>
                        <a:rPr lang="fr-FR" sz="1200" dirty="0" err="1">
                          <a:effectLst/>
                        </a:rPr>
                        <a:t>Early</a:t>
                      </a:r>
                      <a:r>
                        <a:rPr lang="fr-FR" sz="1200" dirty="0">
                          <a:effectLst/>
                        </a:rPr>
                        <a:t> Stop)</a:t>
                      </a:r>
                      <a:endParaRPr lang="fr-FR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12313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Modèle </a:t>
            </a:r>
            <a:r>
              <a:rPr lang="fr-FR" dirty="0" smtClean="0"/>
              <a:t>Supervisé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09120"/>
          </a:xfrm>
        </p:spPr>
        <p:txBody>
          <a:bodyPr>
            <a:normAutofit fontScale="85000" lnSpcReduction="10000"/>
          </a:bodyPr>
          <a:lstStyle/>
          <a:p>
            <a:r>
              <a:rPr lang="fr-FR" dirty="0" smtClean="0">
                <a:solidFill>
                  <a:srgbClr val="E8750C"/>
                </a:solidFill>
              </a:rPr>
              <a:t>Entrainement sur Matrice TF-IDF</a:t>
            </a:r>
          </a:p>
          <a:p>
            <a:pPr lvl="1"/>
            <a:r>
              <a:rPr lang="fr-FR" dirty="0" smtClean="0">
                <a:solidFill>
                  <a:srgbClr val="E8750C"/>
                </a:solidFill>
              </a:rPr>
              <a:t>Custom Score</a:t>
            </a:r>
          </a:p>
          <a:p>
            <a:pPr lvl="2"/>
            <a:r>
              <a:rPr lang="fr-FR" dirty="0" smtClean="0">
                <a:solidFill>
                  <a:srgbClr val="E8750C"/>
                </a:solidFill>
              </a:rPr>
              <a:t>Prédiction de probabilités par classe</a:t>
            </a:r>
          </a:p>
          <a:p>
            <a:pPr lvl="2"/>
            <a:r>
              <a:rPr lang="fr-FR" dirty="0" smtClean="0">
                <a:solidFill>
                  <a:srgbClr val="E8750C"/>
                </a:solidFill>
              </a:rPr>
              <a:t>Récupération du Top 5</a:t>
            </a:r>
          </a:p>
          <a:p>
            <a:pPr lvl="2"/>
            <a:r>
              <a:rPr lang="fr-FR" dirty="0" smtClean="0">
                <a:solidFill>
                  <a:srgbClr val="E8750C"/>
                </a:solidFill>
              </a:rPr>
              <a:t>% de Tags en commun avec le post</a:t>
            </a:r>
          </a:p>
          <a:p>
            <a:pPr lvl="2"/>
            <a:endParaRPr lang="fr-FR" dirty="0">
              <a:solidFill>
                <a:srgbClr val="E8750C"/>
              </a:solidFill>
            </a:endParaRPr>
          </a:p>
          <a:p>
            <a:r>
              <a:rPr lang="fr-FR" dirty="0" smtClean="0">
                <a:solidFill>
                  <a:srgbClr val="E8750C"/>
                </a:solidFill>
              </a:rPr>
              <a:t>Exemple:</a:t>
            </a:r>
          </a:p>
          <a:p>
            <a:pPr lvl="1"/>
            <a:r>
              <a:rPr lang="fr-FR" dirty="0">
                <a:solidFill>
                  <a:srgbClr val="E8750C"/>
                </a:solidFill>
              </a:rPr>
              <a:t>Prédiction : Python, Algorithmes, C++, </a:t>
            </a:r>
            <a:r>
              <a:rPr lang="fr-FR" dirty="0" err="1">
                <a:solidFill>
                  <a:srgbClr val="E8750C"/>
                </a:solidFill>
              </a:rPr>
              <a:t>Integer</a:t>
            </a:r>
            <a:r>
              <a:rPr lang="fr-FR" dirty="0">
                <a:solidFill>
                  <a:srgbClr val="E8750C"/>
                </a:solidFill>
              </a:rPr>
              <a:t> et </a:t>
            </a:r>
            <a:r>
              <a:rPr lang="fr-FR" dirty="0" err="1" smtClean="0">
                <a:solidFill>
                  <a:srgbClr val="E8750C"/>
                </a:solidFill>
              </a:rPr>
              <a:t>Array</a:t>
            </a:r>
            <a:endParaRPr lang="fr-FR" dirty="0" smtClean="0">
              <a:solidFill>
                <a:srgbClr val="E8750C"/>
              </a:solidFill>
            </a:endParaRPr>
          </a:p>
          <a:p>
            <a:pPr lvl="1"/>
            <a:r>
              <a:rPr lang="fr-FR" dirty="0">
                <a:solidFill>
                  <a:srgbClr val="E8750C"/>
                </a:solidFill>
              </a:rPr>
              <a:t>Post 1 : </a:t>
            </a:r>
            <a:r>
              <a:rPr lang="fr-FR" dirty="0" smtClean="0">
                <a:solidFill>
                  <a:srgbClr val="E8750C"/>
                </a:solidFill>
              </a:rPr>
              <a:t>Python</a:t>
            </a:r>
          </a:p>
          <a:p>
            <a:pPr lvl="2"/>
            <a:r>
              <a:rPr lang="fr-FR" dirty="0" smtClean="0">
                <a:solidFill>
                  <a:srgbClr val="E8750C"/>
                </a:solidFill>
              </a:rPr>
              <a:t>100 %</a:t>
            </a:r>
          </a:p>
          <a:p>
            <a:pPr lvl="1"/>
            <a:r>
              <a:rPr lang="fr-FR" dirty="0">
                <a:solidFill>
                  <a:srgbClr val="E8750C"/>
                </a:solidFill>
              </a:rPr>
              <a:t>Post 2 : C++, Pointers, Compiler </a:t>
            </a:r>
            <a:endParaRPr lang="fr-FR" dirty="0" smtClean="0">
              <a:solidFill>
                <a:srgbClr val="E8750C"/>
              </a:solidFill>
            </a:endParaRPr>
          </a:p>
          <a:p>
            <a:pPr lvl="2"/>
            <a:r>
              <a:rPr lang="fr-FR" dirty="0" smtClean="0">
                <a:solidFill>
                  <a:srgbClr val="E8750C"/>
                </a:solidFill>
              </a:rPr>
              <a:t>33 %</a:t>
            </a:r>
          </a:p>
          <a:p>
            <a:pPr lvl="2"/>
            <a:endParaRPr lang="fr-FR" dirty="0" smtClean="0">
              <a:solidFill>
                <a:srgbClr val="E8750C"/>
              </a:solidFill>
            </a:endParaRPr>
          </a:p>
          <a:p>
            <a:endParaRPr lang="fr-FR" dirty="0" smtClean="0">
              <a:solidFill>
                <a:srgbClr val="E8750C"/>
              </a:solidFill>
            </a:endParaRPr>
          </a:p>
          <a:p>
            <a:endParaRPr lang="fr-FR" dirty="0">
              <a:solidFill>
                <a:srgbClr val="E8750C"/>
              </a:solidFill>
            </a:endParaRPr>
          </a:p>
          <a:p>
            <a:pPr lvl="1"/>
            <a:endParaRPr lang="fr-FR" dirty="0">
              <a:solidFill>
                <a:srgbClr val="E8750C"/>
              </a:solidFill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47005-2CCE-4AAF-810C-C33FB4661996}" type="datetime1">
              <a:rPr lang="fr-FR" smtClean="0"/>
              <a:t>31/12/2017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smtClean="0"/>
              <a:t>MINE Nicolas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49727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Modèle </a:t>
            </a:r>
            <a:r>
              <a:rPr lang="fr-FR" dirty="0" smtClean="0"/>
              <a:t>Supervisé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09120"/>
          </a:xfrm>
        </p:spPr>
        <p:txBody>
          <a:bodyPr>
            <a:normAutofit/>
          </a:bodyPr>
          <a:lstStyle/>
          <a:p>
            <a:r>
              <a:rPr lang="fr-FR" sz="2800" dirty="0" smtClean="0">
                <a:solidFill>
                  <a:srgbClr val="E8750C"/>
                </a:solidFill>
              </a:rPr>
              <a:t>Fine </a:t>
            </a:r>
            <a:r>
              <a:rPr lang="fr-FR" sz="2800" dirty="0" err="1" smtClean="0">
                <a:solidFill>
                  <a:srgbClr val="E8750C"/>
                </a:solidFill>
              </a:rPr>
              <a:t>Tuning</a:t>
            </a:r>
            <a:endParaRPr lang="fr-FR" sz="2800" dirty="0" smtClean="0">
              <a:solidFill>
                <a:srgbClr val="E8750C"/>
              </a:solidFill>
            </a:endParaRPr>
          </a:p>
          <a:p>
            <a:pPr lvl="1"/>
            <a:r>
              <a:rPr lang="fr-FR" sz="2400" dirty="0" err="1" smtClean="0">
                <a:solidFill>
                  <a:srgbClr val="E8750C"/>
                </a:solidFill>
              </a:rPr>
              <a:t>SGDClassifier</a:t>
            </a:r>
            <a:endParaRPr lang="fr-FR" sz="2400" dirty="0" smtClean="0">
              <a:solidFill>
                <a:srgbClr val="E8750C"/>
              </a:solidFill>
            </a:endParaRPr>
          </a:p>
          <a:p>
            <a:pPr lvl="1"/>
            <a:r>
              <a:rPr lang="fr-FR" sz="2400" dirty="0" err="1" smtClean="0">
                <a:solidFill>
                  <a:srgbClr val="E8750C"/>
                </a:solidFill>
              </a:rPr>
              <a:t>Grid</a:t>
            </a:r>
            <a:r>
              <a:rPr lang="fr-FR" sz="2400" dirty="0" smtClean="0">
                <a:solidFill>
                  <a:srgbClr val="E8750C"/>
                </a:solidFill>
              </a:rPr>
              <a:t> </a:t>
            </a:r>
            <a:r>
              <a:rPr lang="fr-FR" sz="2400" dirty="0" err="1" smtClean="0">
                <a:solidFill>
                  <a:srgbClr val="E8750C"/>
                </a:solidFill>
              </a:rPr>
              <a:t>Search</a:t>
            </a:r>
            <a:r>
              <a:rPr lang="fr-FR" sz="2400" dirty="0">
                <a:solidFill>
                  <a:srgbClr val="E8750C"/>
                </a:solidFill>
              </a:rPr>
              <a:t> </a:t>
            </a:r>
            <a:r>
              <a:rPr lang="fr-FR" sz="2400" dirty="0" smtClean="0">
                <a:solidFill>
                  <a:srgbClr val="E8750C"/>
                </a:solidFill>
              </a:rPr>
              <a:t>manuel (</a:t>
            </a:r>
            <a:r>
              <a:rPr lang="fr-FR" sz="2400" dirty="0" err="1" smtClean="0">
                <a:solidFill>
                  <a:srgbClr val="E8750C"/>
                </a:solidFill>
              </a:rPr>
              <a:t>predict_proba</a:t>
            </a:r>
            <a:r>
              <a:rPr lang="fr-FR" sz="2400" dirty="0" smtClean="0">
                <a:solidFill>
                  <a:srgbClr val="E8750C"/>
                </a:solidFill>
              </a:rPr>
              <a:t>  + custom score)</a:t>
            </a:r>
          </a:p>
          <a:p>
            <a:pPr lvl="1"/>
            <a:r>
              <a:rPr lang="fr-FR" sz="2400" dirty="0" err="1" smtClean="0">
                <a:solidFill>
                  <a:srgbClr val="E8750C"/>
                </a:solidFill>
              </a:rPr>
              <a:t>Overfitting</a:t>
            </a:r>
            <a:r>
              <a:rPr lang="fr-FR" sz="2400" dirty="0" smtClean="0">
                <a:solidFill>
                  <a:srgbClr val="E8750C"/>
                </a:solidFill>
              </a:rPr>
              <a:t> sans Régularisation mais meilleur test score </a:t>
            </a:r>
          </a:p>
          <a:p>
            <a:pPr lvl="1"/>
            <a:endParaRPr lang="fr-FR" sz="2400" dirty="0" smtClean="0">
              <a:solidFill>
                <a:srgbClr val="E8750C"/>
              </a:solidFill>
            </a:endParaRPr>
          </a:p>
          <a:p>
            <a:endParaRPr lang="fr-FR" sz="2800" dirty="0">
              <a:solidFill>
                <a:srgbClr val="E8750C"/>
              </a:solidFill>
            </a:endParaRPr>
          </a:p>
          <a:p>
            <a:pPr lvl="1"/>
            <a:endParaRPr lang="fr-FR" sz="2400" dirty="0">
              <a:solidFill>
                <a:srgbClr val="E8750C"/>
              </a:solidFill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47005-2CCE-4AAF-810C-C33FB4661996}" type="datetime1">
              <a:rPr lang="fr-FR" smtClean="0"/>
              <a:t>31/12/2017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smtClean="0"/>
              <a:t>MINE Nicolas</a:t>
            </a:r>
            <a:endParaRPr lang="fr-FR" dirty="0"/>
          </a:p>
        </p:txBody>
      </p:sp>
      <p:graphicFrame>
        <p:nvGraphicFramePr>
          <p:cNvPr id="6" name="Tableau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018085"/>
              </p:ext>
            </p:extLst>
          </p:nvPr>
        </p:nvGraphicFramePr>
        <p:xfrm>
          <a:off x="1259632" y="4077072"/>
          <a:ext cx="6984775" cy="2160240"/>
        </p:xfrm>
        <a:graphic>
          <a:graphicData uri="http://schemas.openxmlformats.org/drawingml/2006/table">
            <a:tbl>
              <a:tblPr firstRow="1" firstCol="1" bandRow="1">
                <a:tableStyleId>{93296810-A885-4BE3-A3E7-6D5BEEA58F35}</a:tableStyleId>
              </a:tblPr>
              <a:tblGrid>
                <a:gridCol w="2327753"/>
                <a:gridCol w="2328511"/>
                <a:gridCol w="2328511"/>
              </a:tblGrid>
              <a:tr h="23628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200" dirty="0">
                          <a:effectLst/>
                        </a:rPr>
                        <a:t>Paramètres</a:t>
                      </a:r>
                      <a:endParaRPr lang="fr-FR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Résultat Train Set</a:t>
                      </a:r>
                      <a:endParaRPr lang="fr-FR" sz="12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Résultat Test Set</a:t>
                      </a:r>
                      <a:endParaRPr lang="fr-FR" sz="12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48941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fr-FR" sz="1200" dirty="0" err="1">
                          <a:effectLst/>
                        </a:rPr>
                        <a:t>max_iter</a:t>
                      </a:r>
                      <a:r>
                        <a:rPr lang="fr-FR" sz="1200" dirty="0">
                          <a:effectLst/>
                        </a:rPr>
                        <a:t> = 10 – penalty = None</a:t>
                      </a:r>
                      <a:endParaRPr lang="fr-FR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77.45%</a:t>
                      </a:r>
                      <a:endParaRPr lang="fr-FR" sz="12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70.68%</a:t>
                      </a:r>
                      <a:endParaRPr lang="fr-FR" sz="12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23628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200" dirty="0" err="1">
                          <a:effectLst/>
                        </a:rPr>
                        <a:t>max_iter</a:t>
                      </a:r>
                      <a:r>
                        <a:rPr lang="fr-FR" sz="1200" dirty="0">
                          <a:effectLst/>
                        </a:rPr>
                        <a:t> = 10 – penalty = L1</a:t>
                      </a:r>
                      <a:endParaRPr lang="fr-FR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66.61%</a:t>
                      </a:r>
                      <a:endParaRPr lang="fr-FR" sz="12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66.09%</a:t>
                      </a:r>
                      <a:endParaRPr lang="fr-FR" sz="12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23628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200" dirty="0" err="1">
                          <a:effectLst/>
                        </a:rPr>
                        <a:t>max_iter</a:t>
                      </a:r>
                      <a:r>
                        <a:rPr lang="fr-FR" sz="1200" dirty="0">
                          <a:effectLst/>
                        </a:rPr>
                        <a:t> = 10 – penalty = L2</a:t>
                      </a:r>
                      <a:endParaRPr lang="fr-FR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200" dirty="0">
                          <a:effectLst/>
                        </a:rPr>
                        <a:t>63.16%</a:t>
                      </a:r>
                      <a:endParaRPr lang="fr-FR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61.01%</a:t>
                      </a:r>
                      <a:endParaRPr lang="fr-FR" sz="12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48941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200" dirty="0" err="1">
                          <a:effectLst/>
                        </a:rPr>
                        <a:t>max_iter</a:t>
                      </a:r>
                      <a:r>
                        <a:rPr lang="fr-FR" sz="1200" dirty="0">
                          <a:effectLst/>
                        </a:rPr>
                        <a:t> = 20 – penalty = None</a:t>
                      </a:r>
                      <a:endParaRPr lang="fr-FR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200" dirty="0">
                          <a:effectLst/>
                        </a:rPr>
                        <a:t>77.53%</a:t>
                      </a:r>
                      <a:endParaRPr lang="fr-FR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200" dirty="0">
                          <a:effectLst/>
                        </a:rPr>
                        <a:t>70.67%</a:t>
                      </a:r>
                      <a:endParaRPr lang="fr-FR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23628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max_iter = 20 – penalty = L1</a:t>
                      </a:r>
                      <a:endParaRPr lang="fr-FR" sz="12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66.42%</a:t>
                      </a:r>
                      <a:endParaRPr lang="fr-FR" sz="12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200" dirty="0">
                          <a:effectLst/>
                        </a:rPr>
                        <a:t>65.97%</a:t>
                      </a:r>
                      <a:endParaRPr lang="fr-FR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23628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200" dirty="0" err="1">
                          <a:effectLst/>
                        </a:rPr>
                        <a:t>max_iter</a:t>
                      </a:r>
                      <a:r>
                        <a:rPr lang="fr-FR" sz="1200" dirty="0">
                          <a:effectLst/>
                        </a:rPr>
                        <a:t> = 20 – penalty = L2</a:t>
                      </a:r>
                      <a:endParaRPr lang="fr-FR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63.08%</a:t>
                      </a:r>
                      <a:endParaRPr lang="fr-FR" sz="12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200" dirty="0">
                          <a:effectLst/>
                        </a:rPr>
                        <a:t>60.93%</a:t>
                      </a:r>
                      <a:endParaRPr lang="fr-FR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50897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Modèle </a:t>
            </a:r>
            <a:r>
              <a:rPr lang="fr-FR" dirty="0" smtClean="0"/>
              <a:t>Supervisé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09120"/>
          </a:xfrm>
        </p:spPr>
        <p:txBody>
          <a:bodyPr>
            <a:normAutofit/>
          </a:bodyPr>
          <a:lstStyle/>
          <a:p>
            <a:r>
              <a:rPr lang="fr-FR" sz="2800" dirty="0" smtClean="0">
                <a:solidFill>
                  <a:srgbClr val="E8750C"/>
                </a:solidFill>
              </a:rPr>
              <a:t>Fine </a:t>
            </a:r>
            <a:r>
              <a:rPr lang="fr-FR" sz="2800" dirty="0" err="1" smtClean="0">
                <a:solidFill>
                  <a:srgbClr val="E8750C"/>
                </a:solidFill>
              </a:rPr>
              <a:t>Tuning</a:t>
            </a:r>
            <a:endParaRPr lang="fr-FR" sz="2800" dirty="0" smtClean="0">
              <a:solidFill>
                <a:srgbClr val="E8750C"/>
              </a:solidFill>
            </a:endParaRPr>
          </a:p>
          <a:p>
            <a:pPr lvl="1"/>
            <a:r>
              <a:rPr lang="fr-FR" sz="2400" dirty="0" smtClean="0">
                <a:solidFill>
                  <a:srgbClr val="E8750C"/>
                </a:solidFill>
              </a:rPr>
              <a:t>Comparaison </a:t>
            </a:r>
            <a:r>
              <a:rPr lang="fr-FR" sz="2400" dirty="0" err="1" smtClean="0">
                <a:solidFill>
                  <a:srgbClr val="E8750C"/>
                </a:solidFill>
              </a:rPr>
              <a:t>MLPClassifier</a:t>
            </a:r>
            <a:endParaRPr lang="fr-FR" sz="2400" dirty="0" smtClean="0">
              <a:solidFill>
                <a:srgbClr val="E8750C"/>
              </a:solidFill>
            </a:endParaRPr>
          </a:p>
          <a:p>
            <a:pPr lvl="2"/>
            <a:r>
              <a:rPr lang="fr-FR" sz="2000" dirty="0" smtClean="0">
                <a:solidFill>
                  <a:srgbClr val="E8750C"/>
                </a:solidFill>
              </a:rPr>
              <a:t>3000 inputs -&gt; 1500 Dense -&gt; 773 outputs (Sigmoïde)</a:t>
            </a:r>
          </a:p>
          <a:p>
            <a:pPr lvl="2"/>
            <a:r>
              <a:rPr lang="fr-FR" sz="2000" dirty="0" err="1" smtClean="0">
                <a:solidFill>
                  <a:srgbClr val="E8750C"/>
                </a:solidFill>
              </a:rPr>
              <a:t>Binary</a:t>
            </a:r>
            <a:r>
              <a:rPr lang="fr-FR" sz="2000" dirty="0" smtClean="0">
                <a:solidFill>
                  <a:srgbClr val="E8750C"/>
                </a:solidFill>
              </a:rPr>
              <a:t> </a:t>
            </a:r>
            <a:r>
              <a:rPr lang="fr-FR" sz="2000" dirty="0" err="1" smtClean="0">
                <a:solidFill>
                  <a:srgbClr val="E8750C"/>
                </a:solidFill>
              </a:rPr>
              <a:t>CrossEntropy</a:t>
            </a:r>
            <a:endParaRPr lang="fr-FR" sz="2000" dirty="0" smtClean="0">
              <a:solidFill>
                <a:srgbClr val="E8750C"/>
              </a:solidFill>
            </a:endParaRPr>
          </a:p>
          <a:p>
            <a:pPr lvl="2"/>
            <a:r>
              <a:rPr lang="fr-FR" sz="2000" dirty="0" smtClean="0">
                <a:solidFill>
                  <a:srgbClr val="E8750C"/>
                </a:solidFill>
              </a:rPr>
              <a:t>Score : </a:t>
            </a:r>
          </a:p>
          <a:p>
            <a:pPr lvl="3"/>
            <a:r>
              <a:rPr lang="fr-FR" dirty="0" smtClean="0">
                <a:solidFill>
                  <a:srgbClr val="E8750C"/>
                </a:solidFill>
              </a:rPr>
              <a:t>Train Set : 86 %</a:t>
            </a:r>
          </a:p>
          <a:p>
            <a:pPr lvl="3"/>
            <a:r>
              <a:rPr lang="fr-FR" dirty="0" smtClean="0">
                <a:solidFill>
                  <a:srgbClr val="E8750C"/>
                </a:solidFill>
              </a:rPr>
              <a:t>Test Set : 72,1%</a:t>
            </a:r>
          </a:p>
          <a:p>
            <a:pPr lvl="1"/>
            <a:r>
              <a:rPr lang="fr-FR" sz="2400" dirty="0" smtClean="0">
                <a:solidFill>
                  <a:srgbClr val="E8750C"/>
                </a:solidFill>
              </a:rPr>
              <a:t>Utilisation de </a:t>
            </a:r>
            <a:r>
              <a:rPr lang="fr-FR" sz="2400" dirty="0" err="1" smtClean="0">
                <a:solidFill>
                  <a:srgbClr val="E8750C"/>
                </a:solidFill>
              </a:rPr>
              <a:t>Keras</a:t>
            </a:r>
            <a:endParaRPr lang="fr-FR" sz="2400" dirty="0" smtClean="0">
              <a:solidFill>
                <a:srgbClr val="E8750C"/>
              </a:solidFill>
            </a:endParaRPr>
          </a:p>
          <a:p>
            <a:pPr lvl="2"/>
            <a:r>
              <a:rPr lang="fr-FR" sz="2000" dirty="0" smtClean="0">
                <a:solidFill>
                  <a:srgbClr val="E8750C"/>
                </a:solidFill>
              </a:rPr>
              <a:t>MLPC =&gt; CPU</a:t>
            </a:r>
          </a:p>
          <a:p>
            <a:pPr lvl="2"/>
            <a:r>
              <a:rPr lang="fr-FR" sz="2000" dirty="0" err="1" smtClean="0">
                <a:solidFill>
                  <a:srgbClr val="E8750C"/>
                </a:solidFill>
              </a:rPr>
              <a:t>Keras</a:t>
            </a:r>
            <a:r>
              <a:rPr lang="fr-FR" sz="2000" dirty="0" smtClean="0">
                <a:solidFill>
                  <a:srgbClr val="E8750C"/>
                </a:solidFill>
              </a:rPr>
              <a:t> =&gt; GPU</a:t>
            </a:r>
          </a:p>
          <a:p>
            <a:pPr lvl="1"/>
            <a:endParaRPr lang="fr-FR" sz="2400" dirty="0" smtClean="0">
              <a:solidFill>
                <a:srgbClr val="E8750C"/>
              </a:solidFill>
            </a:endParaRPr>
          </a:p>
          <a:p>
            <a:endParaRPr lang="fr-FR" sz="2800" dirty="0">
              <a:solidFill>
                <a:srgbClr val="E8750C"/>
              </a:solidFill>
            </a:endParaRPr>
          </a:p>
          <a:p>
            <a:pPr lvl="1"/>
            <a:endParaRPr lang="fr-FR" sz="2400" dirty="0">
              <a:solidFill>
                <a:srgbClr val="E8750C"/>
              </a:solidFill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47005-2CCE-4AAF-810C-C33FB4661996}" type="datetime1">
              <a:rPr lang="fr-FR" smtClean="0"/>
              <a:t>31/12/2017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smtClean="0"/>
              <a:t>MINE Nicolas</a:t>
            </a:r>
            <a:endParaRPr lang="fr-FR" dirty="0"/>
          </a:p>
        </p:txBody>
      </p:sp>
      <p:pic>
        <p:nvPicPr>
          <p:cNvPr id="18434" name="Picture 2" descr="Résultat de recherche d'images pour &quot;auto encodeur&quot;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4005064"/>
            <a:ext cx="4178999" cy="2265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8476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API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09120"/>
          </a:xfrm>
        </p:spPr>
        <p:txBody>
          <a:bodyPr>
            <a:normAutofit fontScale="85000" lnSpcReduction="20000"/>
          </a:bodyPr>
          <a:lstStyle/>
          <a:p>
            <a:r>
              <a:rPr lang="fr-FR" dirty="0" smtClean="0">
                <a:solidFill>
                  <a:srgbClr val="E8750C"/>
                </a:solidFill>
              </a:rPr>
              <a:t>Requête POST (Titre + </a:t>
            </a:r>
            <a:r>
              <a:rPr lang="fr-FR" dirty="0" err="1" smtClean="0">
                <a:solidFill>
                  <a:srgbClr val="E8750C"/>
                </a:solidFill>
              </a:rPr>
              <a:t>Text</a:t>
            </a:r>
            <a:r>
              <a:rPr lang="fr-FR" dirty="0" smtClean="0">
                <a:solidFill>
                  <a:srgbClr val="E8750C"/>
                </a:solidFill>
              </a:rPr>
              <a:t>)</a:t>
            </a:r>
          </a:p>
          <a:p>
            <a:r>
              <a:rPr lang="fr-FR" dirty="0" smtClean="0">
                <a:solidFill>
                  <a:srgbClr val="E8750C"/>
                </a:solidFill>
              </a:rPr>
              <a:t>Non supervisé</a:t>
            </a:r>
          </a:p>
          <a:p>
            <a:pPr lvl="1"/>
            <a:r>
              <a:rPr lang="fr-FR" dirty="0" smtClean="0">
                <a:solidFill>
                  <a:srgbClr val="E8750C"/>
                </a:solidFill>
              </a:rPr>
              <a:t>TF Matrix</a:t>
            </a:r>
          </a:p>
          <a:p>
            <a:pPr lvl="1"/>
            <a:r>
              <a:rPr lang="fr-FR" dirty="0" smtClean="0">
                <a:solidFill>
                  <a:srgbClr val="E8750C"/>
                </a:solidFill>
              </a:rPr>
              <a:t>LDA</a:t>
            </a:r>
          </a:p>
          <a:p>
            <a:pPr lvl="1"/>
            <a:r>
              <a:rPr lang="fr-FR" dirty="0" err="1" smtClean="0">
                <a:solidFill>
                  <a:srgbClr val="E8750C"/>
                </a:solidFill>
              </a:rPr>
              <a:t>JSDivergence</a:t>
            </a:r>
            <a:endParaRPr lang="fr-FR" dirty="0" smtClean="0">
              <a:solidFill>
                <a:srgbClr val="E8750C"/>
              </a:solidFill>
            </a:endParaRPr>
          </a:p>
          <a:p>
            <a:pPr lvl="1"/>
            <a:r>
              <a:rPr lang="fr-FR" dirty="0" smtClean="0">
                <a:solidFill>
                  <a:srgbClr val="E8750C"/>
                </a:solidFill>
              </a:rPr>
              <a:t>Tags (train set)</a:t>
            </a:r>
          </a:p>
          <a:p>
            <a:pPr lvl="1"/>
            <a:r>
              <a:rPr lang="fr-FR" dirty="0" err="1" smtClean="0">
                <a:solidFill>
                  <a:srgbClr val="E8750C"/>
                </a:solidFill>
              </a:rPr>
              <a:t>Norm</a:t>
            </a:r>
            <a:r>
              <a:rPr lang="fr-FR" dirty="0" smtClean="0">
                <a:solidFill>
                  <a:srgbClr val="E8750C"/>
                </a:solidFill>
              </a:rPr>
              <a:t> ou non</a:t>
            </a:r>
          </a:p>
          <a:p>
            <a:r>
              <a:rPr lang="fr-FR" dirty="0" smtClean="0">
                <a:solidFill>
                  <a:srgbClr val="E8750C"/>
                </a:solidFill>
              </a:rPr>
              <a:t>Supervisé</a:t>
            </a:r>
          </a:p>
          <a:p>
            <a:pPr lvl="1"/>
            <a:r>
              <a:rPr lang="fr-FR" dirty="0" smtClean="0">
                <a:solidFill>
                  <a:srgbClr val="E8750C"/>
                </a:solidFill>
              </a:rPr>
              <a:t>TF-IDF</a:t>
            </a:r>
          </a:p>
          <a:p>
            <a:pPr lvl="1"/>
            <a:r>
              <a:rPr lang="fr-FR" dirty="0" smtClean="0">
                <a:solidFill>
                  <a:srgbClr val="E8750C"/>
                </a:solidFill>
              </a:rPr>
              <a:t>SGDC</a:t>
            </a:r>
          </a:p>
          <a:p>
            <a:pPr lvl="1"/>
            <a:r>
              <a:rPr lang="fr-FR" dirty="0" smtClean="0">
                <a:solidFill>
                  <a:srgbClr val="E8750C"/>
                </a:solidFill>
              </a:rPr>
              <a:t>Top 5 Classes</a:t>
            </a:r>
          </a:p>
          <a:p>
            <a:pPr lvl="1"/>
            <a:r>
              <a:rPr lang="fr-FR" dirty="0" smtClean="0">
                <a:solidFill>
                  <a:srgbClr val="E8750C"/>
                </a:solidFill>
              </a:rPr>
              <a:t>Conversion Colonne =&gt; Tag</a:t>
            </a:r>
          </a:p>
          <a:p>
            <a:endParaRPr lang="fr-FR" sz="2800" dirty="0">
              <a:solidFill>
                <a:srgbClr val="E8750C"/>
              </a:solidFill>
            </a:endParaRPr>
          </a:p>
          <a:p>
            <a:pPr lvl="1"/>
            <a:endParaRPr lang="fr-FR" sz="2400" dirty="0">
              <a:solidFill>
                <a:srgbClr val="E8750C"/>
              </a:solidFill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47005-2CCE-4AAF-810C-C33FB4661996}" type="datetime1">
              <a:rPr lang="fr-FR" smtClean="0"/>
              <a:t>31/12/2017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smtClean="0"/>
              <a:t>MINE Nicolas</a:t>
            </a:r>
            <a:endParaRPr lang="fr-FR" dirty="0"/>
          </a:p>
        </p:txBody>
      </p:sp>
      <p:pic>
        <p:nvPicPr>
          <p:cNvPr id="7" name="Image 6"/>
          <p:cNvPicPr/>
          <p:nvPr/>
        </p:nvPicPr>
        <p:blipFill>
          <a:blip r:embed="rId2"/>
          <a:stretch>
            <a:fillRect/>
          </a:stretch>
        </p:blipFill>
        <p:spPr>
          <a:xfrm>
            <a:off x="3779912" y="2060848"/>
            <a:ext cx="5112568" cy="3558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825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Sommaire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FR" dirty="0" smtClean="0">
                <a:solidFill>
                  <a:srgbClr val="E8750C"/>
                </a:solidFill>
              </a:rPr>
              <a:t>Présentation et Objectifs</a:t>
            </a:r>
          </a:p>
          <a:p>
            <a:r>
              <a:rPr lang="fr-FR" dirty="0" smtClean="0">
                <a:solidFill>
                  <a:srgbClr val="E8750C"/>
                </a:solidFill>
              </a:rPr>
              <a:t>Préparation des données</a:t>
            </a:r>
          </a:p>
          <a:p>
            <a:r>
              <a:rPr lang="fr-FR" dirty="0" smtClean="0">
                <a:solidFill>
                  <a:srgbClr val="E8750C"/>
                </a:solidFill>
              </a:rPr>
              <a:t>Exploration</a:t>
            </a:r>
            <a:endParaRPr lang="fr-FR" dirty="0" smtClean="0">
              <a:solidFill>
                <a:srgbClr val="E8750C"/>
              </a:solidFill>
            </a:endParaRPr>
          </a:p>
          <a:p>
            <a:r>
              <a:rPr lang="fr-FR" dirty="0" smtClean="0">
                <a:solidFill>
                  <a:srgbClr val="E8750C"/>
                </a:solidFill>
              </a:rPr>
              <a:t>Préparation des Matrices</a:t>
            </a:r>
            <a:endParaRPr lang="fr-FR" dirty="0" smtClean="0">
              <a:solidFill>
                <a:srgbClr val="E8750C"/>
              </a:solidFill>
            </a:endParaRPr>
          </a:p>
          <a:p>
            <a:r>
              <a:rPr lang="fr-FR" dirty="0" smtClean="0">
                <a:solidFill>
                  <a:srgbClr val="E8750C"/>
                </a:solidFill>
              </a:rPr>
              <a:t>Mod</a:t>
            </a:r>
            <a:r>
              <a:rPr lang="fr-FR" dirty="0" smtClean="0">
                <a:solidFill>
                  <a:srgbClr val="E8750C"/>
                </a:solidFill>
              </a:rPr>
              <a:t>èle Non supervisé</a:t>
            </a:r>
          </a:p>
          <a:p>
            <a:r>
              <a:rPr lang="fr-FR" dirty="0" smtClean="0">
                <a:solidFill>
                  <a:srgbClr val="E8750C"/>
                </a:solidFill>
              </a:rPr>
              <a:t>Modèle Supervisé</a:t>
            </a:r>
            <a:endParaRPr lang="fr-FR" dirty="0" smtClean="0">
              <a:solidFill>
                <a:srgbClr val="E8750C"/>
              </a:solidFill>
            </a:endParaRPr>
          </a:p>
          <a:p>
            <a:r>
              <a:rPr lang="fr-FR" dirty="0" smtClean="0">
                <a:solidFill>
                  <a:srgbClr val="E8750C"/>
                </a:solidFill>
              </a:rPr>
              <a:t>API</a:t>
            </a:r>
          </a:p>
          <a:p>
            <a:r>
              <a:rPr lang="fr-FR" dirty="0" smtClean="0">
                <a:solidFill>
                  <a:srgbClr val="E8750C"/>
                </a:solidFill>
              </a:rPr>
              <a:t>Pistes d’évolutions</a:t>
            </a:r>
          </a:p>
          <a:p>
            <a:r>
              <a:rPr lang="fr-FR" dirty="0" smtClean="0">
                <a:solidFill>
                  <a:srgbClr val="E8750C"/>
                </a:solidFill>
              </a:rPr>
              <a:t>Conclusion</a:t>
            </a:r>
            <a:endParaRPr lang="fr-FR" dirty="0">
              <a:solidFill>
                <a:srgbClr val="E8750C"/>
              </a:solidFill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47005-2CCE-4AAF-810C-C33FB4661996}" type="datetime1">
              <a:rPr lang="fr-FR" smtClean="0"/>
              <a:t>31/12/2017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smtClean="0"/>
              <a:t>MINE Nicolas</a:t>
            </a:r>
            <a:endParaRPr lang="fr-FR" dirty="0"/>
          </a:p>
        </p:txBody>
      </p:sp>
      <p:pic>
        <p:nvPicPr>
          <p:cNvPr id="2050" name="Picture 2" descr="Map of 256 Tags of StackOverflow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8679" y="2636912"/>
            <a:ext cx="4375321" cy="394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3489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Pistes d’évolutions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09120"/>
          </a:xfrm>
        </p:spPr>
        <p:txBody>
          <a:bodyPr>
            <a:normAutofit fontScale="92500" lnSpcReduction="10000"/>
          </a:bodyPr>
          <a:lstStyle/>
          <a:p>
            <a:r>
              <a:rPr lang="fr-FR" sz="2800" dirty="0" smtClean="0">
                <a:solidFill>
                  <a:srgbClr val="E8750C"/>
                </a:solidFill>
              </a:rPr>
              <a:t>Plus gros dataset (mémoire) ?</a:t>
            </a:r>
          </a:p>
          <a:p>
            <a:r>
              <a:rPr lang="fr-FR" sz="2800" dirty="0" smtClean="0">
                <a:solidFill>
                  <a:srgbClr val="E8750C"/>
                </a:solidFill>
              </a:rPr>
              <a:t>Tags présents dans le texte ?</a:t>
            </a:r>
          </a:p>
          <a:p>
            <a:pPr lvl="1"/>
            <a:r>
              <a:rPr lang="fr-FR" sz="2400" dirty="0" smtClean="0">
                <a:solidFill>
                  <a:srgbClr val="E8750C"/>
                </a:solidFill>
              </a:rPr>
              <a:t>Peu pertinent (l’auteur le sait)</a:t>
            </a:r>
          </a:p>
          <a:p>
            <a:r>
              <a:rPr lang="fr-FR" sz="2800" dirty="0" smtClean="0">
                <a:solidFill>
                  <a:srgbClr val="E8750C"/>
                </a:solidFill>
              </a:rPr>
              <a:t>Modèle Supervisé</a:t>
            </a:r>
          </a:p>
          <a:p>
            <a:pPr lvl="1"/>
            <a:r>
              <a:rPr lang="fr-FR" sz="2400" dirty="0" smtClean="0">
                <a:solidFill>
                  <a:srgbClr val="E8750C"/>
                </a:solidFill>
              </a:rPr>
              <a:t>Agrégation Topics + TF-IDF?</a:t>
            </a:r>
          </a:p>
          <a:p>
            <a:r>
              <a:rPr lang="fr-FR" sz="2800" dirty="0" smtClean="0">
                <a:solidFill>
                  <a:srgbClr val="E8750C"/>
                </a:solidFill>
              </a:rPr>
              <a:t>Modèle Non supervisé</a:t>
            </a:r>
          </a:p>
          <a:p>
            <a:pPr lvl="1"/>
            <a:r>
              <a:rPr lang="fr-FR" sz="2400" dirty="0" smtClean="0">
                <a:solidFill>
                  <a:srgbClr val="E8750C"/>
                </a:solidFill>
              </a:rPr>
              <a:t>Plus de </a:t>
            </a:r>
            <a:r>
              <a:rPr lang="fr-FR" sz="2400" dirty="0" err="1" smtClean="0">
                <a:solidFill>
                  <a:srgbClr val="E8750C"/>
                </a:solidFill>
              </a:rPr>
              <a:t>StopWords</a:t>
            </a:r>
            <a:r>
              <a:rPr lang="fr-FR" sz="2400" dirty="0" smtClean="0">
                <a:solidFill>
                  <a:srgbClr val="E8750C"/>
                </a:solidFill>
              </a:rPr>
              <a:t> (basé sur </a:t>
            </a:r>
            <a:r>
              <a:rPr lang="fr-FR" sz="2400" dirty="0" err="1" smtClean="0">
                <a:solidFill>
                  <a:srgbClr val="E8750C"/>
                </a:solidFill>
              </a:rPr>
              <a:t>Topic</a:t>
            </a:r>
            <a:r>
              <a:rPr lang="fr-FR" sz="2400" dirty="0" smtClean="0">
                <a:solidFill>
                  <a:srgbClr val="E8750C"/>
                </a:solidFill>
              </a:rPr>
              <a:t> 15)</a:t>
            </a:r>
          </a:p>
          <a:p>
            <a:pPr lvl="2"/>
            <a:r>
              <a:rPr lang="fr-FR" sz="2000" dirty="0" err="1" smtClean="0">
                <a:solidFill>
                  <a:srgbClr val="E8750C"/>
                </a:solidFill>
              </a:rPr>
              <a:t>Try</a:t>
            </a:r>
            <a:r>
              <a:rPr lang="fr-FR" sz="2000" dirty="0" smtClean="0">
                <a:solidFill>
                  <a:srgbClr val="E8750C"/>
                </a:solidFill>
              </a:rPr>
              <a:t>, test, </a:t>
            </a:r>
            <a:r>
              <a:rPr lang="fr-FR" sz="2000" dirty="0" err="1" smtClean="0">
                <a:solidFill>
                  <a:srgbClr val="E8750C"/>
                </a:solidFill>
              </a:rPr>
              <a:t>app</a:t>
            </a:r>
            <a:r>
              <a:rPr lang="fr-FR" sz="2000" dirty="0" smtClean="0">
                <a:solidFill>
                  <a:srgbClr val="E8750C"/>
                </a:solidFill>
              </a:rPr>
              <a:t>, </a:t>
            </a:r>
            <a:r>
              <a:rPr lang="fr-FR" sz="2000" dirty="0" err="1" smtClean="0">
                <a:solidFill>
                  <a:srgbClr val="E8750C"/>
                </a:solidFill>
              </a:rPr>
              <a:t>run</a:t>
            </a:r>
            <a:r>
              <a:rPr lang="fr-FR" sz="2000" dirty="0" smtClean="0">
                <a:solidFill>
                  <a:srgbClr val="E8750C"/>
                </a:solidFill>
              </a:rPr>
              <a:t> , server</a:t>
            </a:r>
          </a:p>
          <a:p>
            <a:pPr lvl="1"/>
            <a:r>
              <a:rPr lang="fr-FR" sz="2400" dirty="0" smtClean="0">
                <a:solidFill>
                  <a:srgbClr val="E8750C"/>
                </a:solidFill>
              </a:rPr>
              <a:t>Ensemble NMF + LDA</a:t>
            </a:r>
          </a:p>
          <a:p>
            <a:r>
              <a:rPr lang="fr-FR" sz="2800" dirty="0" smtClean="0">
                <a:solidFill>
                  <a:srgbClr val="E8750C"/>
                </a:solidFill>
              </a:rPr>
              <a:t>Prise en compte du contexte ?</a:t>
            </a:r>
          </a:p>
          <a:p>
            <a:pPr lvl="1"/>
            <a:r>
              <a:rPr lang="fr-FR" sz="2400" dirty="0" err="1" smtClean="0">
                <a:solidFill>
                  <a:srgbClr val="E8750C"/>
                </a:solidFill>
              </a:rPr>
              <a:t>Tokenizer</a:t>
            </a:r>
            <a:r>
              <a:rPr lang="fr-FR" sz="2400" dirty="0" smtClean="0">
                <a:solidFill>
                  <a:srgbClr val="E8750C"/>
                </a:solidFill>
              </a:rPr>
              <a:t> multiple ou Word2Vec</a:t>
            </a:r>
          </a:p>
          <a:p>
            <a:endParaRPr lang="fr-FR" sz="2800" dirty="0">
              <a:solidFill>
                <a:srgbClr val="E8750C"/>
              </a:solidFill>
            </a:endParaRPr>
          </a:p>
          <a:p>
            <a:pPr lvl="1"/>
            <a:endParaRPr lang="fr-FR" sz="2400" dirty="0">
              <a:solidFill>
                <a:srgbClr val="E8750C"/>
              </a:solidFill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47005-2CCE-4AAF-810C-C33FB4661996}" type="datetime1">
              <a:rPr lang="fr-FR" smtClean="0"/>
              <a:t>31/12/2017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smtClean="0"/>
              <a:t>MINE Nicolas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86137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Conclusion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09120"/>
          </a:xfrm>
        </p:spPr>
        <p:txBody>
          <a:bodyPr>
            <a:normAutofit/>
          </a:bodyPr>
          <a:lstStyle/>
          <a:p>
            <a:r>
              <a:rPr lang="fr-FR" sz="2800" dirty="0" smtClean="0">
                <a:solidFill>
                  <a:srgbClr val="E8750C"/>
                </a:solidFill>
              </a:rPr>
              <a:t>Découverte de l’Analyse de Texte</a:t>
            </a:r>
          </a:p>
          <a:p>
            <a:r>
              <a:rPr lang="fr-FR" sz="2800" dirty="0" smtClean="0">
                <a:solidFill>
                  <a:srgbClr val="E8750C"/>
                </a:solidFill>
              </a:rPr>
              <a:t>Pas d’analyse de contexte</a:t>
            </a:r>
          </a:p>
          <a:p>
            <a:r>
              <a:rPr lang="fr-FR" sz="2800" dirty="0" smtClean="0">
                <a:solidFill>
                  <a:srgbClr val="E8750C"/>
                </a:solidFill>
              </a:rPr>
              <a:t>Résultats corrects en supervisé</a:t>
            </a:r>
          </a:p>
          <a:p>
            <a:r>
              <a:rPr lang="fr-FR" sz="2800" dirty="0" smtClean="0">
                <a:solidFill>
                  <a:srgbClr val="E8750C"/>
                </a:solidFill>
              </a:rPr>
              <a:t>Résultats moyen en non supervisé (parfois incohérents)</a:t>
            </a:r>
          </a:p>
          <a:p>
            <a:r>
              <a:rPr lang="fr-FR" sz="2800" dirty="0" smtClean="0">
                <a:solidFill>
                  <a:srgbClr val="E8750C"/>
                </a:solidFill>
              </a:rPr>
              <a:t>Diverses difficultés:</a:t>
            </a:r>
          </a:p>
          <a:p>
            <a:pPr lvl="1"/>
            <a:r>
              <a:rPr lang="fr-FR" sz="2400" dirty="0" smtClean="0">
                <a:solidFill>
                  <a:srgbClr val="E8750C"/>
                </a:solidFill>
              </a:rPr>
              <a:t>Taille des textes (petit comparé à des livres/articles)</a:t>
            </a:r>
            <a:endParaRPr lang="fr-FR" sz="2400" dirty="0">
              <a:solidFill>
                <a:srgbClr val="E8750C"/>
              </a:solidFill>
            </a:endParaRPr>
          </a:p>
          <a:p>
            <a:pPr lvl="1"/>
            <a:r>
              <a:rPr lang="fr-FR" sz="2400" dirty="0" smtClean="0">
                <a:solidFill>
                  <a:srgbClr val="E8750C"/>
                </a:solidFill>
              </a:rPr>
              <a:t>Topics tous très proches (programmation)</a:t>
            </a:r>
            <a:endParaRPr lang="fr-FR" sz="2400" dirty="0">
              <a:solidFill>
                <a:srgbClr val="E8750C"/>
              </a:solidFill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47005-2CCE-4AAF-810C-C33FB4661996}" type="datetime1">
              <a:rPr lang="fr-FR" smtClean="0"/>
              <a:t>31/12/2017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smtClean="0"/>
              <a:t>MINE Nicolas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92226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47005-2CCE-4AAF-810C-C33FB4661996}" type="datetime1">
              <a:rPr lang="fr-FR" smtClean="0"/>
              <a:t>31/12/2017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smtClean="0"/>
              <a:t>MINE Nicolas</a:t>
            </a:r>
            <a:endParaRPr lang="fr-FR" dirty="0"/>
          </a:p>
        </p:txBody>
      </p:sp>
      <p:pic>
        <p:nvPicPr>
          <p:cNvPr id="6146" name="Picture 2" descr="F:\Nicolas\Documents\OpenClassRoom\questios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96552" y="-387424"/>
            <a:ext cx="9753601" cy="7315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8838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Présentation et </a:t>
            </a:r>
            <a:r>
              <a:rPr lang="fr-FR" dirty="0" smtClean="0"/>
              <a:t>Objectifs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FR" dirty="0" smtClean="0">
                <a:solidFill>
                  <a:srgbClr val="E8750C"/>
                </a:solidFill>
              </a:rPr>
              <a:t>Présentation</a:t>
            </a:r>
          </a:p>
          <a:p>
            <a:pPr lvl="1"/>
            <a:r>
              <a:rPr lang="fr-FR" dirty="0" smtClean="0">
                <a:solidFill>
                  <a:srgbClr val="E8750C"/>
                </a:solidFill>
              </a:rPr>
              <a:t>Basé sur divers posts existants</a:t>
            </a:r>
          </a:p>
          <a:p>
            <a:pPr lvl="1"/>
            <a:r>
              <a:rPr lang="fr-FR" dirty="0" smtClean="0">
                <a:solidFill>
                  <a:srgbClr val="E8750C"/>
                </a:solidFill>
              </a:rPr>
              <a:t>Traitement de données textuelles</a:t>
            </a:r>
          </a:p>
          <a:p>
            <a:pPr lvl="1"/>
            <a:endParaRPr lang="fr-FR" dirty="0" smtClean="0">
              <a:solidFill>
                <a:srgbClr val="E8750C"/>
              </a:solidFill>
            </a:endParaRPr>
          </a:p>
          <a:p>
            <a:r>
              <a:rPr lang="fr-FR" dirty="0" smtClean="0">
                <a:solidFill>
                  <a:srgbClr val="E8750C"/>
                </a:solidFill>
              </a:rPr>
              <a:t>Objectifs</a:t>
            </a:r>
          </a:p>
          <a:p>
            <a:pPr lvl="1"/>
            <a:r>
              <a:rPr lang="fr-FR" dirty="0">
                <a:solidFill>
                  <a:srgbClr val="E8750C"/>
                </a:solidFill>
              </a:rPr>
              <a:t>Prédiction de Tags </a:t>
            </a:r>
          </a:p>
          <a:p>
            <a:pPr lvl="2"/>
            <a:r>
              <a:rPr lang="fr-FR" dirty="0">
                <a:solidFill>
                  <a:srgbClr val="E8750C"/>
                </a:solidFill>
              </a:rPr>
              <a:t>Méthode non supervisée</a:t>
            </a:r>
          </a:p>
          <a:p>
            <a:pPr lvl="2"/>
            <a:r>
              <a:rPr lang="fr-FR" dirty="0">
                <a:solidFill>
                  <a:srgbClr val="E8750C"/>
                </a:solidFill>
              </a:rPr>
              <a:t>Méthode </a:t>
            </a:r>
            <a:r>
              <a:rPr lang="fr-FR" dirty="0" smtClean="0">
                <a:solidFill>
                  <a:srgbClr val="E8750C"/>
                </a:solidFill>
              </a:rPr>
              <a:t>supervisée</a:t>
            </a:r>
          </a:p>
          <a:p>
            <a:pPr lvl="1"/>
            <a:r>
              <a:rPr lang="fr-FR" dirty="0" smtClean="0">
                <a:solidFill>
                  <a:srgbClr val="E8750C"/>
                </a:solidFill>
              </a:rPr>
              <a:t>Mise en place d’une API</a:t>
            </a:r>
            <a:endParaRPr lang="fr-FR" dirty="0">
              <a:solidFill>
                <a:srgbClr val="E8750C"/>
              </a:solidFill>
            </a:endParaRPr>
          </a:p>
          <a:p>
            <a:pPr lvl="1"/>
            <a:endParaRPr lang="fr-FR" dirty="0">
              <a:solidFill>
                <a:srgbClr val="E8750C"/>
              </a:solidFill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47005-2CCE-4AAF-810C-C33FB4661996}" type="datetime1">
              <a:rPr lang="fr-FR" smtClean="0"/>
              <a:t>31/12/2017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smtClean="0"/>
              <a:t>MINE Nicolas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42707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Préparation des données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 smtClean="0">
                <a:solidFill>
                  <a:srgbClr val="E8750C"/>
                </a:solidFill>
              </a:rPr>
              <a:t>Récupération du dataset</a:t>
            </a:r>
          </a:p>
          <a:p>
            <a:pPr lvl="1"/>
            <a:r>
              <a:rPr lang="fr-FR" dirty="0" smtClean="0">
                <a:solidFill>
                  <a:srgbClr val="E8750C"/>
                </a:solidFill>
              </a:rPr>
              <a:t>2 x 50k Posts</a:t>
            </a:r>
          </a:p>
          <a:p>
            <a:pPr lvl="2"/>
            <a:r>
              <a:rPr lang="fr-FR" dirty="0" smtClean="0">
                <a:solidFill>
                  <a:srgbClr val="E8750C"/>
                </a:solidFill>
              </a:rPr>
              <a:t>Score &gt; 3 (Pertinence des questions)</a:t>
            </a:r>
          </a:p>
          <a:p>
            <a:pPr lvl="2"/>
            <a:r>
              <a:rPr lang="fr-FR" dirty="0" smtClean="0">
                <a:solidFill>
                  <a:srgbClr val="E8750C"/>
                </a:solidFill>
              </a:rPr>
              <a:t>Type = 1 (Question uniquement)</a:t>
            </a:r>
          </a:p>
          <a:p>
            <a:pPr lvl="2"/>
            <a:r>
              <a:rPr lang="fr-FR" dirty="0" err="1" smtClean="0">
                <a:solidFill>
                  <a:srgbClr val="E8750C"/>
                </a:solidFill>
              </a:rPr>
              <a:t>Order</a:t>
            </a:r>
            <a:r>
              <a:rPr lang="fr-FR" dirty="0" smtClean="0">
                <a:solidFill>
                  <a:srgbClr val="E8750C"/>
                </a:solidFill>
              </a:rPr>
              <a:t> By = </a:t>
            </a:r>
            <a:r>
              <a:rPr lang="fr-FR" dirty="0" err="1" smtClean="0">
                <a:solidFill>
                  <a:srgbClr val="E8750C"/>
                </a:solidFill>
              </a:rPr>
              <a:t>Random</a:t>
            </a:r>
            <a:r>
              <a:rPr lang="fr-FR" dirty="0" smtClean="0">
                <a:solidFill>
                  <a:srgbClr val="E8750C"/>
                </a:solidFill>
              </a:rPr>
              <a:t> (éviter les tendances)</a:t>
            </a:r>
          </a:p>
          <a:p>
            <a:pPr lvl="2"/>
            <a:endParaRPr lang="fr-FR" dirty="0" smtClean="0">
              <a:solidFill>
                <a:srgbClr val="E8750C"/>
              </a:solidFill>
            </a:endParaRPr>
          </a:p>
          <a:p>
            <a:endParaRPr lang="fr-FR" dirty="0">
              <a:solidFill>
                <a:srgbClr val="E8750C"/>
              </a:solidFill>
            </a:endParaRPr>
          </a:p>
          <a:p>
            <a:endParaRPr lang="fr-FR" dirty="0" smtClean="0">
              <a:solidFill>
                <a:srgbClr val="E8750C"/>
              </a:solidFill>
            </a:endParaRPr>
          </a:p>
          <a:p>
            <a:endParaRPr lang="fr-FR" dirty="0">
              <a:solidFill>
                <a:srgbClr val="E8750C"/>
              </a:solidFill>
            </a:endParaRPr>
          </a:p>
          <a:p>
            <a:endParaRPr lang="fr-FR" dirty="0" smtClean="0">
              <a:solidFill>
                <a:srgbClr val="E8750C"/>
              </a:solidFill>
            </a:endParaRPr>
          </a:p>
          <a:p>
            <a:endParaRPr lang="fr-FR" dirty="0" smtClean="0">
              <a:solidFill>
                <a:srgbClr val="E8750C"/>
              </a:solidFill>
            </a:endParaRPr>
          </a:p>
          <a:p>
            <a:endParaRPr lang="fr-FR" dirty="0">
              <a:solidFill>
                <a:srgbClr val="E8750C"/>
              </a:solidFill>
            </a:endParaRPr>
          </a:p>
          <a:p>
            <a:pPr lvl="1"/>
            <a:endParaRPr lang="fr-FR" dirty="0">
              <a:solidFill>
                <a:srgbClr val="E8750C"/>
              </a:solidFill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47005-2CCE-4AAF-810C-C33FB4661996}" type="datetime1">
              <a:rPr lang="fr-FR" smtClean="0"/>
              <a:t>31/12/2017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smtClean="0"/>
              <a:t>MINE Nicolas</a:t>
            </a:r>
            <a:endParaRPr lang="fr-FR" dirty="0"/>
          </a:p>
        </p:txBody>
      </p:sp>
      <p:graphicFrame>
        <p:nvGraphicFramePr>
          <p:cNvPr id="7" name="Tableau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6953842"/>
              </p:ext>
            </p:extLst>
          </p:nvPr>
        </p:nvGraphicFramePr>
        <p:xfrm>
          <a:off x="683568" y="4221088"/>
          <a:ext cx="7632848" cy="20256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16424"/>
                <a:gridCol w="3816424"/>
              </a:tblGrid>
              <a:tr h="194421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fr-FR" sz="1100" b="1" dirty="0" smtClean="0">
                          <a:solidFill>
                            <a:srgbClr val="0000FF"/>
                          </a:solidFill>
                          <a:effectLst/>
                          <a:highlight>
                            <a:srgbClr val="FFFFFF"/>
                          </a:highlight>
                          <a:latin typeface="Courier New"/>
                          <a:ea typeface="Calibri"/>
                          <a:cs typeface="Times New Roman"/>
                        </a:rPr>
                        <a:t>SELECT</a:t>
                      </a:r>
                      <a:r>
                        <a:rPr lang="fr-FR" sz="1100" dirty="0" smtClean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/>
                          <a:ea typeface="Calibri"/>
                          <a:cs typeface="Times New Roman"/>
                        </a:rPr>
                        <a:t> Id</a:t>
                      </a:r>
                      <a:r>
                        <a:rPr lang="fr-FR" sz="1100" b="1" dirty="0" smtClean="0">
                          <a:solidFill>
                            <a:srgbClr val="000080"/>
                          </a:solidFill>
                          <a:effectLst/>
                          <a:highlight>
                            <a:srgbClr val="FFFFFF"/>
                          </a:highlight>
                          <a:latin typeface="Courier New"/>
                          <a:ea typeface="Calibri"/>
                          <a:cs typeface="Times New Roman"/>
                        </a:rPr>
                        <a:t>,</a:t>
                      </a:r>
                      <a:r>
                        <a:rPr lang="fr-FR" sz="1100" dirty="0" smtClean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/>
                          <a:ea typeface="Calibri"/>
                          <a:cs typeface="Times New Roman"/>
                        </a:rPr>
                        <a:t> </a:t>
                      </a:r>
                      <a:r>
                        <a:rPr lang="fr-FR" sz="1100" dirty="0" err="1" smtClean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/>
                          <a:ea typeface="Calibri"/>
                          <a:cs typeface="Times New Roman"/>
                        </a:rPr>
                        <a:t>Title</a:t>
                      </a:r>
                      <a:r>
                        <a:rPr lang="fr-FR" sz="1100" b="1" dirty="0" smtClean="0">
                          <a:solidFill>
                            <a:srgbClr val="000080"/>
                          </a:solidFill>
                          <a:effectLst/>
                          <a:highlight>
                            <a:srgbClr val="FFFFFF"/>
                          </a:highlight>
                          <a:latin typeface="Courier New"/>
                          <a:ea typeface="Calibri"/>
                          <a:cs typeface="Times New Roman"/>
                        </a:rPr>
                        <a:t>,</a:t>
                      </a:r>
                      <a:r>
                        <a:rPr lang="fr-FR" sz="1100" dirty="0" smtClean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/>
                          <a:ea typeface="Calibri"/>
                          <a:cs typeface="Times New Roman"/>
                        </a:rPr>
                        <a:t> Tags</a:t>
                      </a:r>
                      <a:r>
                        <a:rPr lang="fr-FR" sz="1100" b="1" dirty="0" smtClean="0">
                          <a:solidFill>
                            <a:srgbClr val="000080"/>
                          </a:solidFill>
                          <a:effectLst/>
                          <a:highlight>
                            <a:srgbClr val="FFFFFF"/>
                          </a:highlight>
                          <a:latin typeface="Courier New"/>
                          <a:ea typeface="Calibri"/>
                          <a:cs typeface="Times New Roman"/>
                        </a:rPr>
                        <a:t>,</a:t>
                      </a:r>
                      <a:r>
                        <a:rPr lang="fr-FR" sz="1100" dirty="0" smtClean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/>
                          <a:ea typeface="Calibri"/>
                          <a:cs typeface="Times New Roman"/>
                        </a:rPr>
                        <a:t> </a:t>
                      </a:r>
                      <a:r>
                        <a:rPr lang="fr-FR" sz="1100" b="1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highlight>
                            <a:srgbClr val="FFFFFF"/>
                          </a:highlight>
                          <a:latin typeface="Courier New"/>
                          <a:ea typeface="Calibri"/>
                          <a:cs typeface="Times New Roman"/>
                        </a:rPr>
                        <a:t>Body</a:t>
                      </a:r>
                      <a:endParaRPr lang="fr-FR" sz="1100" dirty="0" smtClean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fr-FR" sz="1100" b="1" dirty="0" smtClean="0">
                          <a:solidFill>
                            <a:srgbClr val="0000FF"/>
                          </a:solidFill>
                          <a:effectLst/>
                          <a:highlight>
                            <a:srgbClr val="FFFFFF"/>
                          </a:highlight>
                          <a:latin typeface="Courier New"/>
                          <a:ea typeface="Calibri"/>
                          <a:cs typeface="Times New Roman"/>
                        </a:rPr>
                        <a:t>FROM</a:t>
                      </a:r>
                      <a:r>
                        <a:rPr lang="fr-FR" sz="1100" dirty="0" smtClean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/>
                          <a:ea typeface="Calibri"/>
                          <a:cs typeface="Times New Roman"/>
                        </a:rPr>
                        <a:t> Posts </a:t>
                      </a:r>
                      <a:endParaRPr lang="fr-FR" sz="1100" dirty="0" smtClean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fr-FR" sz="1100" b="1" dirty="0" smtClean="0">
                          <a:solidFill>
                            <a:srgbClr val="0000FF"/>
                          </a:solidFill>
                          <a:effectLst/>
                          <a:highlight>
                            <a:srgbClr val="FFFFFF"/>
                          </a:highlight>
                          <a:latin typeface="Courier New"/>
                          <a:ea typeface="Calibri"/>
                          <a:cs typeface="Times New Roman"/>
                        </a:rPr>
                        <a:t>WHERE</a:t>
                      </a:r>
                      <a:r>
                        <a:rPr lang="fr-FR" sz="1100" dirty="0" smtClean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/>
                          <a:ea typeface="Calibri"/>
                          <a:cs typeface="Times New Roman"/>
                        </a:rPr>
                        <a:t> </a:t>
                      </a:r>
                      <a:r>
                        <a:rPr lang="fr-FR" sz="1100" dirty="0" err="1" smtClean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/>
                          <a:ea typeface="Calibri"/>
                          <a:cs typeface="Times New Roman"/>
                        </a:rPr>
                        <a:t>PostTypeId</a:t>
                      </a:r>
                      <a:r>
                        <a:rPr lang="fr-FR" sz="1100" dirty="0" smtClean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/>
                          <a:ea typeface="Calibri"/>
                          <a:cs typeface="Times New Roman"/>
                        </a:rPr>
                        <a:t> </a:t>
                      </a:r>
                      <a:r>
                        <a:rPr lang="fr-FR" sz="1100" b="1" dirty="0" smtClean="0">
                          <a:solidFill>
                            <a:srgbClr val="000080"/>
                          </a:solidFill>
                          <a:effectLst/>
                          <a:highlight>
                            <a:srgbClr val="FFFFFF"/>
                          </a:highlight>
                          <a:latin typeface="Courier New"/>
                          <a:ea typeface="Calibri"/>
                          <a:cs typeface="Times New Roman"/>
                        </a:rPr>
                        <a:t>=</a:t>
                      </a:r>
                      <a:r>
                        <a:rPr lang="fr-FR" sz="1100" dirty="0" smtClean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/>
                          <a:ea typeface="Calibri"/>
                          <a:cs typeface="Times New Roman"/>
                        </a:rPr>
                        <a:t> </a:t>
                      </a:r>
                      <a:r>
                        <a:rPr lang="fr-FR" sz="1100" dirty="0" smtClean="0">
                          <a:solidFill>
                            <a:srgbClr val="FF8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/>
                          <a:ea typeface="Calibri"/>
                          <a:cs typeface="Times New Roman"/>
                        </a:rPr>
                        <a:t>1</a:t>
                      </a:r>
                      <a:endParaRPr lang="fr-FR" sz="1100" dirty="0" smtClean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fr-FR" sz="1100" b="1" dirty="0" smtClean="0">
                          <a:solidFill>
                            <a:srgbClr val="0000FF"/>
                          </a:solidFill>
                          <a:effectLst/>
                          <a:highlight>
                            <a:srgbClr val="FFFFFF"/>
                          </a:highlight>
                          <a:latin typeface="Courier New"/>
                          <a:ea typeface="Calibri"/>
                          <a:cs typeface="Times New Roman"/>
                        </a:rPr>
                        <a:t>AND</a:t>
                      </a:r>
                      <a:r>
                        <a:rPr lang="fr-FR" sz="1100" dirty="0" smtClean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/>
                          <a:ea typeface="Calibri"/>
                          <a:cs typeface="Times New Roman"/>
                        </a:rPr>
                        <a:t> Score </a:t>
                      </a:r>
                      <a:r>
                        <a:rPr lang="fr-FR" sz="1100" b="1" dirty="0" smtClean="0">
                          <a:solidFill>
                            <a:srgbClr val="000080"/>
                          </a:solidFill>
                          <a:effectLst/>
                          <a:highlight>
                            <a:srgbClr val="FFFFFF"/>
                          </a:highlight>
                          <a:latin typeface="Courier New"/>
                          <a:ea typeface="Calibri"/>
                          <a:cs typeface="Times New Roman"/>
                        </a:rPr>
                        <a:t>&gt;</a:t>
                      </a:r>
                      <a:r>
                        <a:rPr lang="fr-FR" sz="1100" dirty="0" smtClean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/>
                          <a:ea typeface="Calibri"/>
                          <a:cs typeface="Times New Roman"/>
                        </a:rPr>
                        <a:t> </a:t>
                      </a:r>
                      <a:r>
                        <a:rPr lang="fr-FR" sz="1100" dirty="0" smtClean="0">
                          <a:solidFill>
                            <a:srgbClr val="FF8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/>
                          <a:ea typeface="Calibri"/>
                          <a:cs typeface="Times New Roman"/>
                        </a:rPr>
                        <a:t>3</a:t>
                      </a:r>
                      <a:endParaRPr lang="fr-FR" sz="1100" dirty="0" smtClean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fr-FR" sz="1100" b="1" dirty="0" smtClean="0">
                          <a:solidFill>
                            <a:srgbClr val="0000FF"/>
                          </a:solidFill>
                          <a:effectLst/>
                          <a:highlight>
                            <a:srgbClr val="FFFFFF"/>
                          </a:highlight>
                          <a:latin typeface="Courier New"/>
                          <a:ea typeface="Calibri"/>
                          <a:cs typeface="Times New Roman"/>
                        </a:rPr>
                        <a:t>ORDER</a:t>
                      </a:r>
                      <a:r>
                        <a:rPr lang="fr-FR" sz="1100" dirty="0" smtClean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/>
                          <a:ea typeface="Calibri"/>
                          <a:cs typeface="Times New Roman"/>
                        </a:rPr>
                        <a:t> </a:t>
                      </a:r>
                      <a:r>
                        <a:rPr lang="fr-FR" sz="1100" b="1" dirty="0" smtClean="0">
                          <a:solidFill>
                            <a:srgbClr val="0000FF"/>
                          </a:solidFill>
                          <a:effectLst/>
                          <a:highlight>
                            <a:srgbClr val="FFFFFF"/>
                          </a:highlight>
                          <a:latin typeface="Courier New"/>
                          <a:ea typeface="Calibri"/>
                          <a:cs typeface="Times New Roman"/>
                        </a:rPr>
                        <a:t>BY</a:t>
                      </a:r>
                      <a:r>
                        <a:rPr lang="fr-FR" sz="1100" dirty="0" smtClean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/>
                          <a:ea typeface="Calibri"/>
                          <a:cs typeface="Times New Roman"/>
                        </a:rPr>
                        <a:t> </a:t>
                      </a:r>
                      <a:r>
                        <a:rPr lang="fr-FR" sz="1100" b="1" dirty="0" smtClean="0">
                          <a:solidFill>
                            <a:srgbClr val="0000FF"/>
                          </a:solidFill>
                          <a:effectLst/>
                          <a:highlight>
                            <a:srgbClr val="FFFFFF"/>
                          </a:highlight>
                          <a:latin typeface="Courier New"/>
                          <a:ea typeface="Calibri"/>
                          <a:cs typeface="Times New Roman"/>
                        </a:rPr>
                        <a:t>RAND</a:t>
                      </a:r>
                      <a:r>
                        <a:rPr lang="fr-FR" sz="1100" b="1" dirty="0" smtClean="0">
                          <a:solidFill>
                            <a:srgbClr val="000080"/>
                          </a:solidFill>
                          <a:effectLst/>
                          <a:highlight>
                            <a:srgbClr val="FFFFFF"/>
                          </a:highlight>
                          <a:latin typeface="Courier New"/>
                          <a:ea typeface="Calibri"/>
                          <a:cs typeface="Times New Roman"/>
                        </a:rPr>
                        <a:t>()</a:t>
                      </a:r>
                      <a:endParaRPr lang="fr-FR" sz="1100" dirty="0" smtClean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r>
                        <a:rPr lang="fr-FR" sz="1100" dirty="0" smtClean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/>
                          <a:ea typeface="Calibri"/>
                        </a:rPr>
                        <a:t>OFFSET </a:t>
                      </a:r>
                      <a:r>
                        <a:rPr lang="fr-FR" sz="1100" dirty="0" smtClean="0">
                          <a:solidFill>
                            <a:srgbClr val="FF8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/>
                          <a:ea typeface="Calibri"/>
                        </a:rPr>
                        <a:t>0</a:t>
                      </a:r>
                      <a:r>
                        <a:rPr lang="fr-FR" sz="1100" dirty="0" smtClean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/>
                          <a:ea typeface="Calibri"/>
                        </a:rPr>
                        <a:t> </a:t>
                      </a:r>
                      <a:r>
                        <a:rPr lang="fr-FR" sz="1100" b="1" dirty="0" smtClean="0">
                          <a:solidFill>
                            <a:srgbClr val="0000FF"/>
                          </a:solidFill>
                          <a:effectLst/>
                          <a:highlight>
                            <a:srgbClr val="FFFFFF"/>
                          </a:highlight>
                          <a:latin typeface="Courier New"/>
                          <a:ea typeface="Calibri"/>
                        </a:rPr>
                        <a:t>ROWS</a:t>
                      </a:r>
                      <a:r>
                        <a:rPr lang="fr-FR" sz="1100" dirty="0" smtClean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/>
                          <a:ea typeface="Calibri"/>
                        </a:rPr>
                        <a:t> </a:t>
                      </a:r>
                      <a:r>
                        <a:rPr lang="fr-FR" sz="1100" b="1" dirty="0" smtClean="0">
                          <a:solidFill>
                            <a:srgbClr val="0000FF"/>
                          </a:solidFill>
                          <a:effectLst/>
                          <a:highlight>
                            <a:srgbClr val="FFFFFF"/>
                          </a:highlight>
                          <a:latin typeface="Courier New"/>
                          <a:ea typeface="Calibri"/>
                        </a:rPr>
                        <a:t>FETCH</a:t>
                      </a:r>
                      <a:r>
                        <a:rPr lang="fr-FR" sz="1100" dirty="0" smtClean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/>
                          <a:ea typeface="Calibri"/>
                        </a:rPr>
                        <a:t> </a:t>
                      </a:r>
                      <a:r>
                        <a:rPr lang="fr-FR" sz="1100" b="1" dirty="0" smtClean="0">
                          <a:solidFill>
                            <a:srgbClr val="0000FF"/>
                          </a:solidFill>
                          <a:effectLst/>
                          <a:highlight>
                            <a:srgbClr val="FFFFFF"/>
                          </a:highlight>
                          <a:latin typeface="Courier New"/>
                          <a:ea typeface="Calibri"/>
                        </a:rPr>
                        <a:t>NEXT</a:t>
                      </a:r>
                      <a:r>
                        <a:rPr lang="fr-FR" sz="1100" dirty="0" smtClean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/>
                          <a:ea typeface="Calibri"/>
                        </a:rPr>
                        <a:t> </a:t>
                      </a:r>
                      <a:r>
                        <a:rPr lang="fr-FR" sz="1100" dirty="0" smtClean="0">
                          <a:solidFill>
                            <a:srgbClr val="FF8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/>
                          <a:ea typeface="Calibri"/>
                        </a:rPr>
                        <a:t>50000</a:t>
                      </a:r>
                      <a:r>
                        <a:rPr lang="fr-FR" sz="1100" dirty="0" smtClean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/>
                          <a:ea typeface="Calibri"/>
                        </a:rPr>
                        <a:t> </a:t>
                      </a:r>
                      <a:r>
                        <a:rPr lang="fr-FR" sz="1100" b="1" dirty="0" smtClean="0">
                          <a:solidFill>
                            <a:srgbClr val="0000FF"/>
                          </a:solidFill>
                          <a:effectLst/>
                          <a:highlight>
                            <a:srgbClr val="FFFFFF"/>
                          </a:highlight>
                          <a:latin typeface="Courier New"/>
                          <a:ea typeface="Calibri"/>
                        </a:rPr>
                        <a:t>ROWS</a:t>
                      </a:r>
                      <a:r>
                        <a:rPr lang="fr-FR" sz="1100" dirty="0" smtClean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/>
                          <a:ea typeface="Calibri"/>
                        </a:rPr>
                        <a:t> </a:t>
                      </a:r>
                      <a:r>
                        <a:rPr lang="fr-FR" sz="1100" b="1" dirty="0" smtClean="0">
                          <a:solidFill>
                            <a:srgbClr val="0000FF"/>
                          </a:solidFill>
                          <a:effectLst/>
                          <a:highlight>
                            <a:srgbClr val="FFFFFF"/>
                          </a:highlight>
                          <a:latin typeface="Courier New"/>
                          <a:ea typeface="Calibri"/>
                        </a:rPr>
                        <a:t>ONLY</a:t>
                      </a:r>
                      <a:r>
                        <a:rPr lang="fr-FR" sz="1100" dirty="0" smtClean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/>
                          <a:ea typeface="Calibri"/>
                        </a:rPr>
                        <a:t>	</a:t>
                      </a:r>
                      <a:endParaRPr lang="fr-FR" sz="11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fr-FR" sz="1100" b="1" dirty="0" smtClean="0">
                          <a:solidFill>
                            <a:srgbClr val="0000FF"/>
                          </a:solidFill>
                          <a:effectLst/>
                          <a:highlight>
                            <a:srgbClr val="FFFFFF"/>
                          </a:highlight>
                          <a:latin typeface="Courier New"/>
                          <a:ea typeface="Calibri"/>
                          <a:cs typeface="Times New Roman"/>
                        </a:rPr>
                        <a:t>SELECT</a:t>
                      </a:r>
                      <a:r>
                        <a:rPr lang="fr-FR" sz="1100" dirty="0" smtClean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/>
                          <a:ea typeface="Calibri"/>
                          <a:cs typeface="Times New Roman"/>
                        </a:rPr>
                        <a:t> Id</a:t>
                      </a:r>
                      <a:r>
                        <a:rPr lang="fr-FR" sz="1100" b="1" dirty="0" smtClean="0">
                          <a:solidFill>
                            <a:srgbClr val="000080"/>
                          </a:solidFill>
                          <a:effectLst/>
                          <a:highlight>
                            <a:srgbClr val="FFFFFF"/>
                          </a:highlight>
                          <a:latin typeface="Courier New"/>
                          <a:ea typeface="Calibri"/>
                          <a:cs typeface="Times New Roman"/>
                        </a:rPr>
                        <a:t>,</a:t>
                      </a:r>
                      <a:r>
                        <a:rPr lang="fr-FR" sz="1100" dirty="0" smtClean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/>
                          <a:ea typeface="Calibri"/>
                          <a:cs typeface="Times New Roman"/>
                        </a:rPr>
                        <a:t> </a:t>
                      </a:r>
                      <a:r>
                        <a:rPr lang="fr-FR" sz="1100" dirty="0" err="1" smtClean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/>
                          <a:ea typeface="Calibri"/>
                          <a:cs typeface="Times New Roman"/>
                        </a:rPr>
                        <a:t>Title</a:t>
                      </a:r>
                      <a:r>
                        <a:rPr lang="fr-FR" sz="1100" b="1" dirty="0" smtClean="0">
                          <a:solidFill>
                            <a:srgbClr val="000080"/>
                          </a:solidFill>
                          <a:effectLst/>
                          <a:highlight>
                            <a:srgbClr val="FFFFFF"/>
                          </a:highlight>
                          <a:latin typeface="Courier New"/>
                          <a:ea typeface="Calibri"/>
                          <a:cs typeface="Times New Roman"/>
                        </a:rPr>
                        <a:t>,</a:t>
                      </a:r>
                      <a:r>
                        <a:rPr lang="fr-FR" sz="1100" dirty="0" smtClean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/>
                          <a:ea typeface="Calibri"/>
                          <a:cs typeface="Times New Roman"/>
                        </a:rPr>
                        <a:t> Tags</a:t>
                      </a:r>
                      <a:r>
                        <a:rPr lang="fr-FR" sz="1100" b="1" dirty="0" smtClean="0">
                          <a:solidFill>
                            <a:srgbClr val="000080"/>
                          </a:solidFill>
                          <a:effectLst/>
                          <a:highlight>
                            <a:srgbClr val="FFFFFF"/>
                          </a:highlight>
                          <a:latin typeface="Courier New"/>
                          <a:ea typeface="Calibri"/>
                          <a:cs typeface="Times New Roman"/>
                        </a:rPr>
                        <a:t>,</a:t>
                      </a:r>
                      <a:r>
                        <a:rPr lang="fr-FR" sz="1100" dirty="0" smtClean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/>
                          <a:ea typeface="Calibri"/>
                          <a:cs typeface="Times New Roman"/>
                        </a:rPr>
                        <a:t> </a:t>
                      </a:r>
                      <a:r>
                        <a:rPr lang="fr-FR" sz="1100" b="1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highlight>
                            <a:srgbClr val="FFFFFF"/>
                          </a:highlight>
                          <a:latin typeface="Courier New"/>
                          <a:ea typeface="Calibri"/>
                          <a:cs typeface="Times New Roman"/>
                        </a:rPr>
                        <a:t>Body</a:t>
                      </a:r>
                      <a:endParaRPr lang="fr-FR" sz="1100" dirty="0" smtClean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fr-FR" sz="1100" b="1" dirty="0" smtClean="0">
                          <a:solidFill>
                            <a:srgbClr val="0000FF"/>
                          </a:solidFill>
                          <a:effectLst/>
                          <a:highlight>
                            <a:srgbClr val="FFFFFF"/>
                          </a:highlight>
                          <a:latin typeface="Courier New"/>
                          <a:ea typeface="Calibri"/>
                          <a:cs typeface="Times New Roman"/>
                        </a:rPr>
                        <a:t>FROM</a:t>
                      </a:r>
                      <a:r>
                        <a:rPr lang="fr-FR" sz="1100" dirty="0" smtClean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/>
                          <a:ea typeface="Calibri"/>
                          <a:cs typeface="Times New Roman"/>
                        </a:rPr>
                        <a:t> Posts </a:t>
                      </a:r>
                      <a:endParaRPr lang="fr-FR" sz="1100" dirty="0" smtClean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fr-FR" sz="1100" b="1" dirty="0" smtClean="0">
                          <a:solidFill>
                            <a:srgbClr val="0000FF"/>
                          </a:solidFill>
                          <a:effectLst/>
                          <a:highlight>
                            <a:srgbClr val="FFFFFF"/>
                          </a:highlight>
                          <a:latin typeface="Courier New"/>
                          <a:ea typeface="Calibri"/>
                          <a:cs typeface="Times New Roman"/>
                        </a:rPr>
                        <a:t>WHERE</a:t>
                      </a:r>
                      <a:r>
                        <a:rPr lang="fr-FR" sz="1100" dirty="0" smtClean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/>
                          <a:ea typeface="Calibri"/>
                          <a:cs typeface="Times New Roman"/>
                        </a:rPr>
                        <a:t> </a:t>
                      </a:r>
                      <a:r>
                        <a:rPr lang="fr-FR" sz="1100" dirty="0" err="1" smtClean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/>
                          <a:ea typeface="Calibri"/>
                          <a:cs typeface="Times New Roman"/>
                        </a:rPr>
                        <a:t>PostTypeId</a:t>
                      </a:r>
                      <a:r>
                        <a:rPr lang="fr-FR" sz="1100" dirty="0" smtClean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/>
                          <a:ea typeface="Calibri"/>
                          <a:cs typeface="Times New Roman"/>
                        </a:rPr>
                        <a:t> </a:t>
                      </a:r>
                      <a:r>
                        <a:rPr lang="fr-FR" sz="1100" b="1" dirty="0" smtClean="0">
                          <a:solidFill>
                            <a:srgbClr val="000080"/>
                          </a:solidFill>
                          <a:effectLst/>
                          <a:highlight>
                            <a:srgbClr val="FFFFFF"/>
                          </a:highlight>
                          <a:latin typeface="Courier New"/>
                          <a:ea typeface="Calibri"/>
                          <a:cs typeface="Times New Roman"/>
                        </a:rPr>
                        <a:t>=</a:t>
                      </a:r>
                      <a:r>
                        <a:rPr lang="fr-FR" sz="1100" dirty="0" smtClean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/>
                          <a:ea typeface="Calibri"/>
                          <a:cs typeface="Times New Roman"/>
                        </a:rPr>
                        <a:t> </a:t>
                      </a:r>
                      <a:r>
                        <a:rPr lang="fr-FR" sz="1100" dirty="0" smtClean="0">
                          <a:solidFill>
                            <a:srgbClr val="FF8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/>
                          <a:ea typeface="Calibri"/>
                          <a:cs typeface="Times New Roman"/>
                        </a:rPr>
                        <a:t>1</a:t>
                      </a:r>
                      <a:endParaRPr lang="fr-FR" sz="1100" dirty="0" smtClean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fr-FR" sz="1100" b="1" dirty="0" smtClean="0">
                          <a:solidFill>
                            <a:srgbClr val="0000FF"/>
                          </a:solidFill>
                          <a:effectLst/>
                          <a:highlight>
                            <a:srgbClr val="FFFFFF"/>
                          </a:highlight>
                          <a:latin typeface="Courier New"/>
                          <a:ea typeface="Calibri"/>
                          <a:cs typeface="Times New Roman"/>
                        </a:rPr>
                        <a:t>AND</a:t>
                      </a:r>
                      <a:r>
                        <a:rPr lang="fr-FR" sz="1100" dirty="0" smtClean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/>
                          <a:ea typeface="Calibri"/>
                          <a:cs typeface="Times New Roman"/>
                        </a:rPr>
                        <a:t> Score </a:t>
                      </a:r>
                      <a:r>
                        <a:rPr lang="fr-FR" sz="1100" b="1" dirty="0" smtClean="0">
                          <a:solidFill>
                            <a:srgbClr val="000080"/>
                          </a:solidFill>
                          <a:effectLst/>
                          <a:highlight>
                            <a:srgbClr val="FFFFFF"/>
                          </a:highlight>
                          <a:latin typeface="Courier New"/>
                          <a:ea typeface="Calibri"/>
                          <a:cs typeface="Times New Roman"/>
                        </a:rPr>
                        <a:t>&gt;</a:t>
                      </a:r>
                      <a:r>
                        <a:rPr lang="fr-FR" sz="1100" dirty="0" smtClean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/>
                          <a:ea typeface="Calibri"/>
                          <a:cs typeface="Times New Roman"/>
                        </a:rPr>
                        <a:t> </a:t>
                      </a:r>
                      <a:r>
                        <a:rPr lang="fr-FR" sz="1100" dirty="0" smtClean="0">
                          <a:solidFill>
                            <a:srgbClr val="FF8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/>
                          <a:ea typeface="Calibri"/>
                          <a:cs typeface="Times New Roman"/>
                        </a:rPr>
                        <a:t>3</a:t>
                      </a:r>
                      <a:endParaRPr lang="fr-FR" sz="1100" dirty="0" smtClean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fr-FR" sz="1100" b="1" dirty="0" smtClean="0">
                          <a:solidFill>
                            <a:srgbClr val="0000FF"/>
                          </a:solidFill>
                          <a:effectLst/>
                          <a:highlight>
                            <a:srgbClr val="FFFFFF"/>
                          </a:highlight>
                          <a:latin typeface="Courier New"/>
                          <a:ea typeface="Calibri"/>
                          <a:cs typeface="Times New Roman"/>
                        </a:rPr>
                        <a:t>ORDER</a:t>
                      </a:r>
                      <a:r>
                        <a:rPr lang="fr-FR" sz="1100" dirty="0" smtClean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/>
                          <a:ea typeface="Calibri"/>
                          <a:cs typeface="Times New Roman"/>
                        </a:rPr>
                        <a:t> </a:t>
                      </a:r>
                      <a:r>
                        <a:rPr lang="fr-FR" sz="1100" b="1" dirty="0" smtClean="0">
                          <a:solidFill>
                            <a:srgbClr val="0000FF"/>
                          </a:solidFill>
                          <a:effectLst/>
                          <a:highlight>
                            <a:srgbClr val="FFFFFF"/>
                          </a:highlight>
                          <a:latin typeface="Courier New"/>
                          <a:ea typeface="Calibri"/>
                          <a:cs typeface="Times New Roman"/>
                        </a:rPr>
                        <a:t>BY</a:t>
                      </a:r>
                      <a:r>
                        <a:rPr lang="fr-FR" sz="1100" dirty="0" smtClean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/>
                          <a:ea typeface="Calibri"/>
                          <a:cs typeface="Times New Roman"/>
                        </a:rPr>
                        <a:t> </a:t>
                      </a:r>
                      <a:r>
                        <a:rPr lang="fr-FR" sz="1100" b="1" dirty="0" smtClean="0">
                          <a:solidFill>
                            <a:srgbClr val="0000FF"/>
                          </a:solidFill>
                          <a:effectLst/>
                          <a:highlight>
                            <a:srgbClr val="FFFFFF"/>
                          </a:highlight>
                          <a:latin typeface="Courier New"/>
                          <a:ea typeface="Calibri"/>
                          <a:cs typeface="Times New Roman"/>
                        </a:rPr>
                        <a:t>RAND</a:t>
                      </a:r>
                      <a:r>
                        <a:rPr lang="fr-FR" sz="1100" b="1" dirty="0" smtClean="0">
                          <a:solidFill>
                            <a:srgbClr val="000080"/>
                          </a:solidFill>
                          <a:effectLst/>
                          <a:highlight>
                            <a:srgbClr val="FFFFFF"/>
                          </a:highlight>
                          <a:latin typeface="Courier New"/>
                          <a:ea typeface="Calibri"/>
                          <a:cs typeface="Times New Roman"/>
                        </a:rPr>
                        <a:t>()</a:t>
                      </a:r>
                      <a:endParaRPr lang="fr-FR" sz="1100" dirty="0" smtClean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r>
                        <a:rPr lang="fr-FR" sz="1100" dirty="0" smtClean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/>
                          <a:ea typeface="Calibri"/>
                        </a:rPr>
                        <a:t>OFFSET </a:t>
                      </a:r>
                      <a:r>
                        <a:rPr lang="fr-FR" sz="1100" dirty="0" smtClean="0">
                          <a:solidFill>
                            <a:srgbClr val="FF8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/>
                          <a:ea typeface="Calibri"/>
                        </a:rPr>
                        <a:t>0</a:t>
                      </a:r>
                      <a:r>
                        <a:rPr lang="fr-FR" sz="1100" dirty="0" smtClean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/>
                          <a:ea typeface="Calibri"/>
                        </a:rPr>
                        <a:t> </a:t>
                      </a:r>
                      <a:r>
                        <a:rPr lang="fr-FR" sz="1100" b="1" dirty="0" smtClean="0">
                          <a:solidFill>
                            <a:srgbClr val="0000FF"/>
                          </a:solidFill>
                          <a:effectLst/>
                          <a:highlight>
                            <a:srgbClr val="FFFFFF"/>
                          </a:highlight>
                          <a:latin typeface="Courier New"/>
                          <a:ea typeface="Calibri"/>
                        </a:rPr>
                        <a:t>ROWS</a:t>
                      </a:r>
                      <a:r>
                        <a:rPr lang="fr-FR" sz="1100" dirty="0" smtClean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/>
                          <a:ea typeface="Calibri"/>
                        </a:rPr>
                        <a:t> </a:t>
                      </a:r>
                      <a:r>
                        <a:rPr lang="fr-FR" sz="1100" b="1" dirty="0" smtClean="0">
                          <a:solidFill>
                            <a:srgbClr val="0000FF"/>
                          </a:solidFill>
                          <a:effectLst/>
                          <a:highlight>
                            <a:srgbClr val="FFFFFF"/>
                          </a:highlight>
                          <a:latin typeface="Courier New"/>
                          <a:ea typeface="Calibri"/>
                        </a:rPr>
                        <a:t>FETCH</a:t>
                      </a:r>
                      <a:r>
                        <a:rPr lang="fr-FR" sz="1100" dirty="0" smtClean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/>
                          <a:ea typeface="Calibri"/>
                        </a:rPr>
                        <a:t> </a:t>
                      </a:r>
                      <a:r>
                        <a:rPr lang="fr-FR" sz="1100" b="1" dirty="0" smtClean="0">
                          <a:solidFill>
                            <a:srgbClr val="0000FF"/>
                          </a:solidFill>
                          <a:effectLst/>
                          <a:highlight>
                            <a:srgbClr val="FFFFFF"/>
                          </a:highlight>
                          <a:latin typeface="Courier New"/>
                          <a:ea typeface="Calibri"/>
                        </a:rPr>
                        <a:t>NEXT</a:t>
                      </a:r>
                      <a:r>
                        <a:rPr lang="fr-FR" sz="1100" dirty="0" smtClean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/>
                          <a:ea typeface="Calibri"/>
                        </a:rPr>
                        <a:t> </a:t>
                      </a:r>
                      <a:r>
                        <a:rPr lang="fr-FR" sz="1100" dirty="0" smtClean="0">
                          <a:solidFill>
                            <a:srgbClr val="FF8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/>
                          <a:ea typeface="Calibri"/>
                        </a:rPr>
                        <a:t>50000</a:t>
                      </a:r>
                      <a:r>
                        <a:rPr lang="fr-FR" sz="1100" dirty="0" smtClean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/>
                          <a:ea typeface="Calibri"/>
                        </a:rPr>
                        <a:t> </a:t>
                      </a:r>
                      <a:r>
                        <a:rPr lang="fr-FR" sz="1100" b="1" dirty="0" smtClean="0">
                          <a:solidFill>
                            <a:srgbClr val="0000FF"/>
                          </a:solidFill>
                          <a:effectLst/>
                          <a:highlight>
                            <a:srgbClr val="FFFFFF"/>
                          </a:highlight>
                          <a:latin typeface="Courier New"/>
                          <a:ea typeface="Calibri"/>
                        </a:rPr>
                        <a:t>ROWS</a:t>
                      </a:r>
                      <a:r>
                        <a:rPr lang="fr-FR" sz="1100" dirty="0" smtClean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/>
                          <a:ea typeface="Calibri"/>
                        </a:rPr>
                        <a:t> </a:t>
                      </a:r>
                      <a:r>
                        <a:rPr lang="fr-FR" sz="1100" b="1" dirty="0" smtClean="0">
                          <a:solidFill>
                            <a:srgbClr val="0000FF"/>
                          </a:solidFill>
                          <a:effectLst/>
                          <a:highlight>
                            <a:srgbClr val="FFFFFF"/>
                          </a:highlight>
                          <a:latin typeface="Courier New"/>
                          <a:ea typeface="Calibri"/>
                        </a:rPr>
                        <a:t>ONLY</a:t>
                      </a:r>
                      <a:endParaRPr lang="fr-FR" sz="11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81381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Préparation des données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 err="1" smtClean="0">
                <a:solidFill>
                  <a:srgbClr val="E8750C"/>
                </a:solidFill>
              </a:rPr>
              <a:t>Pré-traitement</a:t>
            </a:r>
            <a:endParaRPr lang="fr-FR" dirty="0" smtClean="0">
              <a:solidFill>
                <a:srgbClr val="E8750C"/>
              </a:solidFill>
            </a:endParaRPr>
          </a:p>
          <a:p>
            <a:pPr lvl="1"/>
            <a:r>
              <a:rPr lang="fr-FR" dirty="0" smtClean="0">
                <a:solidFill>
                  <a:srgbClr val="E8750C"/>
                </a:solidFill>
              </a:rPr>
              <a:t>Vérification Id de chaque dataset</a:t>
            </a:r>
          </a:p>
          <a:p>
            <a:pPr lvl="1"/>
            <a:r>
              <a:rPr lang="fr-FR" dirty="0" smtClean="0">
                <a:solidFill>
                  <a:srgbClr val="E8750C"/>
                </a:solidFill>
              </a:rPr>
              <a:t>Fusion Titre + Body</a:t>
            </a:r>
          </a:p>
          <a:p>
            <a:pPr lvl="1"/>
            <a:r>
              <a:rPr lang="fr-FR" dirty="0" smtClean="0">
                <a:solidFill>
                  <a:srgbClr val="E8750C"/>
                </a:solidFill>
              </a:rPr>
              <a:t>Suppression balises</a:t>
            </a:r>
          </a:p>
          <a:p>
            <a:pPr lvl="1"/>
            <a:r>
              <a:rPr lang="fr-FR" dirty="0" smtClean="0">
                <a:solidFill>
                  <a:srgbClr val="E8750C"/>
                </a:solidFill>
              </a:rPr>
              <a:t>Suppression &lt;code&gt;</a:t>
            </a:r>
          </a:p>
          <a:p>
            <a:pPr lvl="1"/>
            <a:r>
              <a:rPr lang="fr-FR" dirty="0">
                <a:solidFill>
                  <a:srgbClr val="E8750C"/>
                </a:solidFill>
              </a:rPr>
              <a:t>Top 100 mots + </a:t>
            </a:r>
            <a:r>
              <a:rPr lang="fr-FR" dirty="0" err="1">
                <a:solidFill>
                  <a:srgbClr val="E8750C"/>
                </a:solidFill>
              </a:rPr>
              <a:t>StopWords</a:t>
            </a:r>
            <a:r>
              <a:rPr lang="fr-FR" dirty="0">
                <a:solidFill>
                  <a:srgbClr val="E8750C"/>
                </a:solidFill>
              </a:rPr>
              <a:t> (English</a:t>
            </a:r>
            <a:r>
              <a:rPr lang="fr-FR" dirty="0" smtClean="0">
                <a:solidFill>
                  <a:srgbClr val="E8750C"/>
                </a:solidFill>
              </a:rPr>
              <a:t>)</a:t>
            </a:r>
          </a:p>
          <a:p>
            <a:pPr lvl="1"/>
            <a:r>
              <a:rPr lang="fr-FR" dirty="0" err="1" smtClean="0">
                <a:solidFill>
                  <a:srgbClr val="E8750C"/>
                </a:solidFill>
              </a:rPr>
              <a:t>Parsing</a:t>
            </a:r>
            <a:r>
              <a:rPr lang="fr-FR" dirty="0" smtClean="0">
                <a:solidFill>
                  <a:srgbClr val="E8750C"/>
                </a:solidFill>
              </a:rPr>
              <a:t> tags</a:t>
            </a:r>
          </a:p>
          <a:p>
            <a:pPr lvl="2"/>
            <a:r>
              <a:rPr lang="fr-FR" dirty="0" smtClean="0">
                <a:solidFill>
                  <a:srgbClr val="E8750C"/>
                </a:solidFill>
              </a:rPr>
              <a:t>Liste de listes</a:t>
            </a:r>
          </a:p>
          <a:p>
            <a:endParaRPr lang="fr-FR" dirty="0">
              <a:solidFill>
                <a:srgbClr val="E8750C"/>
              </a:solidFill>
            </a:endParaRPr>
          </a:p>
          <a:p>
            <a:endParaRPr lang="fr-FR" dirty="0" smtClean="0">
              <a:solidFill>
                <a:srgbClr val="E8750C"/>
              </a:solidFill>
            </a:endParaRPr>
          </a:p>
          <a:p>
            <a:endParaRPr lang="fr-FR" dirty="0">
              <a:solidFill>
                <a:srgbClr val="E8750C"/>
              </a:solidFill>
            </a:endParaRPr>
          </a:p>
          <a:p>
            <a:endParaRPr lang="fr-FR" dirty="0" smtClean="0">
              <a:solidFill>
                <a:srgbClr val="E8750C"/>
              </a:solidFill>
            </a:endParaRPr>
          </a:p>
          <a:p>
            <a:endParaRPr lang="fr-FR" dirty="0" smtClean="0">
              <a:solidFill>
                <a:srgbClr val="E8750C"/>
              </a:solidFill>
            </a:endParaRPr>
          </a:p>
          <a:p>
            <a:endParaRPr lang="fr-FR" dirty="0">
              <a:solidFill>
                <a:srgbClr val="E8750C"/>
              </a:solidFill>
            </a:endParaRPr>
          </a:p>
          <a:p>
            <a:pPr lvl="1"/>
            <a:endParaRPr lang="fr-FR" dirty="0">
              <a:solidFill>
                <a:srgbClr val="E8750C"/>
              </a:solidFill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47005-2CCE-4AAF-810C-C33FB4661996}" type="datetime1">
              <a:rPr lang="fr-FR" smtClean="0"/>
              <a:t>31/12/2017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smtClean="0"/>
              <a:t>MINE Nicolas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74388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Exploration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sz="2800" dirty="0" smtClean="0">
                <a:solidFill>
                  <a:srgbClr val="E8750C"/>
                </a:solidFill>
              </a:rPr>
              <a:t>Tags</a:t>
            </a:r>
          </a:p>
          <a:p>
            <a:pPr lvl="1"/>
            <a:r>
              <a:rPr lang="fr-FR" sz="2400" dirty="0" smtClean="0">
                <a:solidFill>
                  <a:srgbClr val="E8750C"/>
                </a:solidFill>
              </a:rPr>
              <a:t>Réduction des tags (5000+ =&gt; 773)</a:t>
            </a:r>
          </a:p>
          <a:p>
            <a:pPr lvl="2"/>
            <a:r>
              <a:rPr lang="fr-FR" sz="2000" dirty="0" smtClean="0">
                <a:solidFill>
                  <a:srgbClr val="E8750C"/>
                </a:solidFill>
              </a:rPr>
              <a:t>Minimum 25 apparitions train Set</a:t>
            </a:r>
          </a:p>
          <a:p>
            <a:pPr lvl="2"/>
            <a:r>
              <a:rPr lang="fr-FR" sz="2000" dirty="0" smtClean="0">
                <a:solidFill>
                  <a:srgbClr val="E8750C"/>
                </a:solidFill>
              </a:rPr>
              <a:t>Réduction de 1k post (train) et 3k posts (test)</a:t>
            </a:r>
          </a:p>
          <a:p>
            <a:pPr lvl="1"/>
            <a:r>
              <a:rPr lang="fr-FR" sz="2400" dirty="0" smtClean="0">
                <a:solidFill>
                  <a:srgbClr val="E8750C"/>
                </a:solidFill>
              </a:rPr>
              <a:t>Vérification balance dataset</a:t>
            </a:r>
            <a:endParaRPr lang="fr-FR" sz="2400" dirty="0">
              <a:solidFill>
                <a:srgbClr val="E8750C"/>
              </a:solidFill>
            </a:endParaRPr>
          </a:p>
          <a:p>
            <a:endParaRPr lang="fr-FR" dirty="0" smtClean="0">
              <a:solidFill>
                <a:srgbClr val="E8750C"/>
              </a:solidFill>
            </a:endParaRPr>
          </a:p>
          <a:p>
            <a:endParaRPr lang="fr-FR" dirty="0">
              <a:solidFill>
                <a:srgbClr val="E8750C"/>
              </a:solidFill>
            </a:endParaRPr>
          </a:p>
          <a:p>
            <a:endParaRPr lang="fr-FR" dirty="0" smtClean="0">
              <a:solidFill>
                <a:srgbClr val="E8750C"/>
              </a:solidFill>
            </a:endParaRPr>
          </a:p>
          <a:p>
            <a:endParaRPr lang="fr-FR" dirty="0" smtClean="0">
              <a:solidFill>
                <a:srgbClr val="E8750C"/>
              </a:solidFill>
            </a:endParaRPr>
          </a:p>
          <a:p>
            <a:endParaRPr lang="fr-FR" dirty="0">
              <a:solidFill>
                <a:srgbClr val="E8750C"/>
              </a:solidFill>
            </a:endParaRPr>
          </a:p>
          <a:p>
            <a:pPr lvl="1"/>
            <a:endParaRPr lang="fr-FR" dirty="0">
              <a:solidFill>
                <a:srgbClr val="E8750C"/>
              </a:solidFill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47005-2CCE-4AAF-810C-C33FB4661996}" type="datetime1">
              <a:rPr lang="fr-FR" smtClean="0"/>
              <a:t>31/12/2017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smtClean="0"/>
              <a:t>MINE Nicolas</a:t>
            </a:r>
            <a:endParaRPr lang="fr-FR" dirty="0"/>
          </a:p>
        </p:txBody>
      </p:sp>
      <p:pic>
        <p:nvPicPr>
          <p:cNvPr id="4098" name="Picture 2" descr="repartition_keyword_end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82" t="5528" r="8405"/>
          <a:stretch>
            <a:fillRect/>
          </a:stretch>
        </p:blipFill>
        <p:spPr bwMode="auto">
          <a:xfrm>
            <a:off x="971600" y="3717032"/>
            <a:ext cx="3817018" cy="2599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 descr="kword_pyramide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25" r="6482" b="6107"/>
          <a:stretch>
            <a:fillRect/>
          </a:stretch>
        </p:blipFill>
        <p:spPr bwMode="auto">
          <a:xfrm>
            <a:off x="5148064" y="3320567"/>
            <a:ext cx="3456384" cy="31485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88619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Préparation des Matrices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09120"/>
          </a:xfrm>
        </p:spPr>
        <p:txBody>
          <a:bodyPr>
            <a:normAutofit lnSpcReduction="10000"/>
          </a:bodyPr>
          <a:lstStyle/>
          <a:p>
            <a:r>
              <a:rPr lang="fr-FR" sz="2800" dirty="0" smtClean="0">
                <a:solidFill>
                  <a:srgbClr val="E8750C"/>
                </a:solidFill>
              </a:rPr>
              <a:t>Matrice TF</a:t>
            </a:r>
          </a:p>
          <a:p>
            <a:pPr lvl="1"/>
            <a:r>
              <a:rPr lang="fr-FR" sz="2400" dirty="0" smtClean="0">
                <a:solidFill>
                  <a:srgbClr val="E8750C"/>
                </a:solidFill>
              </a:rPr>
              <a:t>Sans Lemmatisation (peu de dimensions en moins)</a:t>
            </a:r>
          </a:p>
          <a:p>
            <a:pPr lvl="1"/>
            <a:r>
              <a:rPr lang="fr-FR" sz="2400" dirty="0">
                <a:solidFill>
                  <a:srgbClr val="E8750C"/>
                </a:solidFill>
              </a:rPr>
              <a:t>Sparse 48357 x 91349 avec 1.72 millions d'entiers </a:t>
            </a:r>
            <a:endParaRPr lang="fr-FR" sz="2400" dirty="0" smtClean="0">
              <a:solidFill>
                <a:srgbClr val="E8750C"/>
              </a:solidFill>
            </a:endParaRPr>
          </a:p>
          <a:p>
            <a:pPr lvl="1"/>
            <a:r>
              <a:rPr lang="fr-FR" sz="2400" dirty="0" smtClean="0">
                <a:solidFill>
                  <a:srgbClr val="E8750C"/>
                </a:solidFill>
              </a:rPr>
              <a:t>1 </a:t>
            </a:r>
            <a:r>
              <a:rPr lang="fr-FR" sz="2400" dirty="0" err="1" smtClean="0">
                <a:solidFill>
                  <a:srgbClr val="E8750C"/>
                </a:solidFill>
              </a:rPr>
              <a:t>elem</a:t>
            </a:r>
            <a:r>
              <a:rPr lang="fr-FR" sz="2400" dirty="0" smtClean="0">
                <a:solidFill>
                  <a:srgbClr val="E8750C"/>
                </a:solidFill>
              </a:rPr>
              <a:t> sur 4000</a:t>
            </a:r>
            <a:endParaRPr lang="fr-FR" sz="2800" dirty="0" smtClean="0">
              <a:solidFill>
                <a:srgbClr val="E8750C"/>
              </a:solidFill>
            </a:endParaRPr>
          </a:p>
          <a:p>
            <a:r>
              <a:rPr lang="fr-FR" sz="2800" dirty="0" smtClean="0">
                <a:solidFill>
                  <a:srgbClr val="E8750C"/>
                </a:solidFill>
              </a:rPr>
              <a:t>Matrice TF-IDF</a:t>
            </a:r>
          </a:p>
          <a:p>
            <a:pPr lvl="1"/>
            <a:r>
              <a:rPr lang="fr-FR" sz="2400" dirty="0" smtClean="0">
                <a:solidFill>
                  <a:srgbClr val="E8750C"/>
                </a:solidFill>
              </a:rPr>
              <a:t>Avec Lemmatisation</a:t>
            </a:r>
          </a:p>
          <a:p>
            <a:pPr lvl="1"/>
            <a:r>
              <a:rPr lang="fr-FR" sz="2400" dirty="0">
                <a:solidFill>
                  <a:srgbClr val="E8750C"/>
                </a:solidFill>
              </a:rPr>
              <a:t>Sparse 48357 x 2764 avec </a:t>
            </a:r>
            <a:r>
              <a:rPr lang="fr-FR" sz="2400" dirty="0" smtClean="0">
                <a:solidFill>
                  <a:srgbClr val="E8750C"/>
                </a:solidFill>
              </a:rPr>
              <a:t>1,55 millions de float </a:t>
            </a:r>
            <a:endParaRPr lang="fr-FR" sz="2400" dirty="0">
              <a:solidFill>
                <a:srgbClr val="E8750C"/>
              </a:solidFill>
            </a:endParaRPr>
          </a:p>
          <a:p>
            <a:pPr lvl="1"/>
            <a:r>
              <a:rPr lang="fr-FR" sz="2400" dirty="0">
                <a:solidFill>
                  <a:srgbClr val="E8750C"/>
                </a:solidFill>
              </a:rPr>
              <a:t>1 </a:t>
            </a:r>
            <a:r>
              <a:rPr lang="fr-FR" sz="2400" dirty="0" err="1">
                <a:solidFill>
                  <a:srgbClr val="E8750C"/>
                </a:solidFill>
              </a:rPr>
              <a:t>elem</a:t>
            </a:r>
            <a:r>
              <a:rPr lang="fr-FR" sz="2400" dirty="0">
                <a:solidFill>
                  <a:srgbClr val="E8750C"/>
                </a:solidFill>
              </a:rPr>
              <a:t> sur </a:t>
            </a:r>
            <a:r>
              <a:rPr lang="fr-FR" sz="2400" dirty="0" smtClean="0">
                <a:solidFill>
                  <a:srgbClr val="E8750C"/>
                </a:solidFill>
              </a:rPr>
              <a:t>86</a:t>
            </a:r>
            <a:endParaRPr lang="fr-FR" sz="2400" dirty="0">
              <a:solidFill>
                <a:srgbClr val="E8750C"/>
              </a:solidFill>
            </a:endParaRPr>
          </a:p>
          <a:p>
            <a:r>
              <a:rPr lang="fr-FR" sz="2800" dirty="0" smtClean="0">
                <a:solidFill>
                  <a:srgbClr val="E8750C"/>
                </a:solidFill>
              </a:rPr>
              <a:t>Réduction TF via LSA</a:t>
            </a:r>
          </a:p>
          <a:p>
            <a:pPr lvl="1"/>
            <a:r>
              <a:rPr lang="fr-FR" sz="2400" dirty="0" smtClean="0">
                <a:solidFill>
                  <a:srgbClr val="E8750C"/>
                </a:solidFill>
              </a:rPr>
              <a:t>91349 =&gt; 3000 dimensions (88% de la variance)</a:t>
            </a:r>
          </a:p>
          <a:p>
            <a:pPr lvl="1"/>
            <a:r>
              <a:rPr lang="fr-FR" sz="2400" dirty="0" smtClean="0">
                <a:solidFill>
                  <a:srgbClr val="E8750C"/>
                </a:solidFill>
              </a:rPr>
              <a:t>Modèle très lourd (2go) + lent</a:t>
            </a:r>
          </a:p>
          <a:p>
            <a:endParaRPr lang="fr-FR" dirty="0" smtClean="0">
              <a:solidFill>
                <a:srgbClr val="E8750C"/>
              </a:solidFill>
            </a:endParaRPr>
          </a:p>
          <a:p>
            <a:endParaRPr lang="fr-FR" dirty="0">
              <a:solidFill>
                <a:srgbClr val="E8750C"/>
              </a:solidFill>
            </a:endParaRPr>
          </a:p>
          <a:p>
            <a:endParaRPr lang="fr-FR" dirty="0" smtClean="0">
              <a:solidFill>
                <a:srgbClr val="E8750C"/>
              </a:solidFill>
            </a:endParaRPr>
          </a:p>
          <a:p>
            <a:endParaRPr lang="fr-FR" dirty="0" smtClean="0">
              <a:solidFill>
                <a:srgbClr val="E8750C"/>
              </a:solidFill>
            </a:endParaRPr>
          </a:p>
          <a:p>
            <a:endParaRPr lang="fr-FR" dirty="0">
              <a:solidFill>
                <a:srgbClr val="E8750C"/>
              </a:solidFill>
            </a:endParaRPr>
          </a:p>
          <a:p>
            <a:pPr lvl="1"/>
            <a:endParaRPr lang="fr-FR" dirty="0">
              <a:solidFill>
                <a:srgbClr val="E8750C"/>
              </a:solidFill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47005-2CCE-4AAF-810C-C33FB4661996}" type="datetime1">
              <a:rPr lang="fr-FR" smtClean="0"/>
              <a:t>31/12/2017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smtClean="0"/>
              <a:t>MINE Nicolas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79604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Modèle Non supervisé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09120"/>
          </a:xfrm>
        </p:spPr>
        <p:txBody>
          <a:bodyPr>
            <a:normAutofit/>
          </a:bodyPr>
          <a:lstStyle/>
          <a:p>
            <a:r>
              <a:rPr lang="fr-FR" sz="2800" dirty="0" smtClean="0">
                <a:solidFill>
                  <a:srgbClr val="E8750C"/>
                </a:solidFill>
              </a:rPr>
              <a:t>Latent Dirichlet Allocation</a:t>
            </a:r>
          </a:p>
          <a:p>
            <a:pPr lvl="1"/>
            <a:r>
              <a:rPr lang="fr-FR" sz="2400" dirty="0" smtClean="0">
                <a:solidFill>
                  <a:srgbClr val="E8750C"/>
                </a:solidFill>
              </a:rPr>
              <a:t>Fait sur Matrice TF</a:t>
            </a:r>
          </a:p>
          <a:p>
            <a:pPr lvl="1"/>
            <a:r>
              <a:rPr lang="fr-FR" sz="2400" dirty="0" smtClean="0">
                <a:solidFill>
                  <a:srgbClr val="E8750C"/>
                </a:solidFill>
              </a:rPr>
              <a:t>20 </a:t>
            </a:r>
            <a:r>
              <a:rPr lang="fr-FR" sz="2400" dirty="0" err="1" smtClean="0">
                <a:solidFill>
                  <a:srgbClr val="E8750C"/>
                </a:solidFill>
              </a:rPr>
              <a:t>topics</a:t>
            </a:r>
            <a:endParaRPr lang="fr-FR" sz="2400" dirty="0" smtClean="0">
              <a:solidFill>
                <a:srgbClr val="E8750C"/>
              </a:solidFill>
            </a:endParaRPr>
          </a:p>
          <a:p>
            <a:endParaRPr lang="fr-FR" dirty="0">
              <a:solidFill>
                <a:srgbClr val="E8750C"/>
              </a:solidFill>
            </a:endParaRPr>
          </a:p>
          <a:p>
            <a:endParaRPr lang="fr-FR" dirty="0" smtClean="0">
              <a:solidFill>
                <a:srgbClr val="E8750C"/>
              </a:solidFill>
            </a:endParaRPr>
          </a:p>
          <a:p>
            <a:endParaRPr lang="fr-FR" dirty="0" smtClean="0">
              <a:solidFill>
                <a:srgbClr val="E8750C"/>
              </a:solidFill>
            </a:endParaRPr>
          </a:p>
          <a:p>
            <a:endParaRPr lang="fr-FR" dirty="0">
              <a:solidFill>
                <a:srgbClr val="E8750C"/>
              </a:solidFill>
            </a:endParaRPr>
          </a:p>
          <a:p>
            <a:pPr lvl="1"/>
            <a:endParaRPr lang="fr-FR" dirty="0">
              <a:solidFill>
                <a:srgbClr val="E8750C"/>
              </a:solidFill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47005-2CCE-4AAF-810C-C33FB4661996}" type="datetime1">
              <a:rPr lang="fr-FR" smtClean="0"/>
              <a:t>31/12/2017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smtClean="0"/>
              <a:t>MINE Nicolas</a:t>
            </a:r>
            <a:endParaRPr lang="fr-FR" dirty="0"/>
          </a:p>
        </p:txBody>
      </p:sp>
      <p:graphicFrame>
        <p:nvGraphicFramePr>
          <p:cNvPr id="6" name="Tableau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7576639"/>
              </p:ext>
            </p:extLst>
          </p:nvPr>
        </p:nvGraphicFramePr>
        <p:xfrm>
          <a:off x="899592" y="3068960"/>
          <a:ext cx="7416825" cy="3240358"/>
        </p:xfrm>
        <a:graphic>
          <a:graphicData uri="http://schemas.openxmlformats.org/drawingml/2006/table">
            <a:tbl>
              <a:tblPr firstRow="1" firstCol="1" bandRow="1">
                <a:tableStyleId>{68D230F3-CF80-4859-8CE7-A43EE81993B5}</a:tableStyleId>
              </a:tblPr>
              <a:tblGrid>
                <a:gridCol w="772116"/>
                <a:gridCol w="4172166"/>
                <a:gridCol w="2472543"/>
              </a:tblGrid>
              <a:tr h="19821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Topics</a:t>
                      </a:r>
                      <a:endParaRPr lang="fr-FR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Mots clés</a:t>
                      </a:r>
                      <a:endParaRPr lang="fr-FR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Analyse</a:t>
                      </a:r>
                      <a:endParaRPr lang="fr-FR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43859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200" dirty="0">
                          <a:effectLst/>
                        </a:rPr>
                        <a:t>1</a:t>
                      </a:r>
                      <a:endParaRPr lang="fr-FR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200" dirty="0" err="1">
                          <a:effectLst/>
                        </a:rPr>
                        <a:t>javascript</a:t>
                      </a:r>
                      <a:r>
                        <a:rPr lang="fr-FR" sz="1200" dirty="0">
                          <a:effectLst/>
                        </a:rPr>
                        <a:t> </a:t>
                      </a:r>
                      <a:r>
                        <a:rPr lang="fr-FR" sz="1200" dirty="0" err="1">
                          <a:effectLst/>
                        </a:rPr>
                        <a:t>event</a:t>
                      </a:r>
                      <a:r>
                        <a:rPr lang="fr-FR" sz="1200" dirty="0">
                          <a:effectLst/>
                        </a:rPr>
                        <a:t> </a:t>
                      </a:r>
                      <a:r>
                        <a:rPr lang="fr-FR" sz="1200" dirty="0" err="1">
                          <a:effectLst/>
                        </a:rPr>
                        <a:t>js</a:t>
                      </a:r>
                      <a:r>
                        <a:rPr lang="fr-FR" sz="1200" dirty="0">
                          <a:effectLst/>
                        </a:rPr>
                        <a:t> </a:t>
                      </a:r>
                      <a:r>
                        <a:rPr lang="fr-FR" sz="1200" dirty="0" err="1">
                          <a:effectLst/>
                        </a:rPr>
                        <a:t>events</a:t>
                      </a:r>
                      <a:r>
                        <a:rPr lang="fr-FR" sz="1200" dirty="0">
                          <a:effectLst/>
                        </a:rPr>
                        <a:t> </a:t>
                      </a:r>
                      <a:r>
                        <a:rPr lang="fr-FR" sz="1200" dirty="0" err="1">
                          <a:effectLst/>
                        </a:rPr>
                        <a:t>node</a:t>
                      </a:r>
                      <a:r>
                        <a:rPr lang="fr-FR" sz="1200" dirty="0">
                          <a:effectLst/>
                        </a:rPr>
                        <a:t> tag component tags </a:t>
                      </a:r>
                      <a:r>
                        <a:rPr lang="fr-FR" sz="1200" dirty="0" err="1">
                          <a:effectLst/>
                        </a:rPr>
                        <a:t>form</a:t>
                      </a:r>
                      <a:r>
                        <a:rPr lang="fr-FR" sz="1200" dirty="0">
                          <a:effectLst/>
                        </a:rPr>
                        <a:t> control</a:t>
                      </a:r>
                      <a:endParaRPr lang="fr-FR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Gestion de formulaires HTML</a:t>
                      </a:r>
                      <a:endParaRPr lang="fr-FR" sz="12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43859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2</a:t>
                      </a:r>
                      <a:endParaRPr lang="fr-FR" sz="12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string value number java memory values list variable two array</a:t>
                      </a:r>
                      <a:endParaRPr lang="fr-FR" sz="12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Types de données</a:t>
                      </a:r>
                      <a:endParaRPr lang="fr-FR" sz="12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43859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4</a:t>
                      </a:r>
                      <a:endParaRPr lang="fr-FR" sz="12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text jquery element css html json button change set click</a:t>
                      </a:r>
                      <a:endParaRPr lang="fr-FR" sz="12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Mise en page site (CSS, js, forms)</a:t>
                      </a:r>
                      <a:endParaRPr lang="fr-FR" sz="12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43859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7</a:t>
                      </a:r>
                      <a:endParaRPr lang="fr-FR" sz="12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project files android build version directory folder git studio eclipse</a:t>
                      </a:r>
                      <a:endParaRPr lang="fr-FR" sz="12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200" dirty="0">
                          <a:effectLst/>
                        </a:rPr>
                        <a:t>Gestion de projets/applications</a:t>
                      </a:r>
                      <a:endParaRPr lang="fr-FR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43859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8</a:t>
                      </a:r>
                      <a:endParaRPr lang="fr-FR" sz="12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table database sql query key mysql field column array id</a:t>
                      </a:r>
                      <a:endParaRPr lang="fr-FR" sz="12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Base de données</a:t>
                      </a:r>
                      <a:endParaRPr lang="fr-FR" sz="12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43859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10</a:t>
                      </a:r>
                      <a:endParaRPr lang="fr-FR" sz="12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image images android size map points video draw plot matlab</a:t>
                      </a:r>
                      <a:endParaRPr lang="fr-FR" sz="12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Graphiques/images</a:t>
                      </a:r>
                      <a:endParaRPr lang="fr-FR" sz="12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41055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18</a:t>
                      </a:r>
                      <a:endParaRPr lang="fr-FR" sz="12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200" dirty="0">
                          <a:effectLst/>
                        </a:rPr>
                        <a:t>page </a:t>
                      </a:r>
                      <a:r>
                        <a:rPr lang="fr-FR" sz="1200" dirty="0" err="1">
                          <a:effectLst/>
                        </a:rPr>
                        <a:t>view</a:t>
                      </a:r>
                      <a:r>
                        <a:rPr lang="fr-FR" sz="1200" dirty="0">
                          <a:effectLst/>
                        </a:rPr>
                        <a:t> net web http </a:t>
                      </a:r>
                      <a:r>
                        <a:rPr lang="fr-FR" sz="1200" dirty="0" err="1">
                          <a:effectLst/>
                        </a:rPr>
                        <a:t>asp</a:t>
                      </a:r>
                      <a:r>
                        <a:rPr lang="fr-FR" sz="1200" dirty="0">
                          <a:effectLst/>
                        </a:rPr>
                        <a:t> url </a:t>
                      </a:r>
                      <a:r>
                        <a:rPr lang="fr-FR" sz="1200" dirty="0" err="1">
                          <a:effectLst/>
                        </a:rPr>
                        <a:t>controller</a:t>
                      </a:r>
                      <a:r>
                        <a:rPr lang="fr-FR" sz="1200" dirty="0">
                          <a:effectLst/>
                        </a:rPr>
                        <a:t> </a:t>
                      </a:r>
                      <a:r>
                        <a:rPr lang="fr-FR" sz="1200" dirty="0" err="1">
                          <a:effectLst/>
                        </a:rPr>
                        <a:t>request</a:t>
                      </a:r>
                      <a:r>
                        <a:rPr lang="fr-FR" sz="1200" dirty="0">
                          <a:effectLst/>
                        </a:rPr>
                        <a:t> </a:t>
                      </a:r>
                      <a:r>
                        <a:rPr lang="fr-FR" sz="1200" dirty="0" err="1">
                          <a:effectLst/>
                        </a:rPr>
                        <a:t>mvc</a:t>
                      </a:r>
                      <a:endParaRPr lang="fr-FR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200" dirty="0">
                          <a:effectLst/>
                        </a:rPr>
                        <a:t>Fonctionnement site web</a:t>
                      </a:r>
                      <a:endParaRPr lang="fr-FR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52461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Modèle Non supervisé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09120"/>
          </a:xfrm>
        </p:spPr>
        <p:txBody>
          <a:bodyPr>
            <a:normAutofit/>
          </a:bodyPr>
          <a:lstStyle/>
          <a:p>
            <a:r>
              <a:rPr lang="fr-FR" sz="2800" dirty="0" smtClean="0">
                <a:solidFill>
                  <a:srgbClr val="E8750C"/>
                </a:solidFill>
              </a:rPr>
              <a:t>Latent Dirichlet Allocation</a:t>
            </a:r>
          </a:p>
          <a:p>
            <a:pPr lvl="1"/>
            <a:r>
              <a:rPr lang="fr-FR" sz="2400" dirty="0" smtClean="0">
                <a:solidFill>
                  <a:srgbClr val="E8750C"/>
                </a:solidFill>
              </a:rPr>
              <a:t>Nombre de post par </a:t>
            </a:r>
            <a:r>
              <a:rPr lang="fr-FR" sz="2400" dirty="0" err="1" smtClean="0">
                <a:solidFill>
                  <a:srgbClr val="E8750C"/>
                </a:solidFill>
              </a:rPr>
              <a:t>topics</a:t>
            </a:r>
            <a:endParaRPr lang="fr-FR" sz="2400" dirty="0" smtClean="0">
              <a:solidFill>
                <a:srgbClr val="E8750C"/>
              </a:solidFill>
            </a:endParaRPr>
          </a:p>
          <a:p>
            <a:pPr lvl="1"/>
            <a:endParaRPr lang="fr-FR" sz="2400" dirty="0" smtClean="0">
              <a:solidFill>
                <a:srgbClr val="E8750C"/>
              </a:solidFill>
            </a:endParaRPr>
          </a:p>
          <a:p>
            <a:pPr marL="0" indent="0">
              <a:buNone/>
            </a:pPr>
            <a:endParaRPr lang="fr-FR" dirty="0">
              <a:solidFill>
                <a:srgbClr val="E8750C"/>
              </a:solidFill>
            </a:endParaRPr>
          </a:p>
          <a:p>
            <a:endParaRPr lang="fr-FR" dirty="0" smtClean="0">
              <a:solidFill>
                <a:srgbClr val="E8750C"/>
              </a:solidFill>
            </a:endParaRPr>
          </a:p>
          <a:p>
            <a:endParaRPr lang="fr-FR" dirty="0" smtClean="0">
              <a:solidFill>
                <a:srgbClr val="E8750C"/>
              </a:solidFill>
            </a:endParaRPr>
          </a:p>
          <a:p>
            <a:endParaRPr lang="fr-FR" dirty="0">
              <a:solidFill>
                <a:srgbClr val="E8750C"/>
              </a:solidFill>
            </a:endParaRPr>
          </a:p>
          <a:p>
            <a:pPr lvl="1"/>
            <a:endParaRPr lang="fr-FR" dirty="0">
              <a:solidFill>
                <a:srgbClr val="E8750C"/>
              </a:solidFill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47005-2CCE-4AAF-810C-C33FB4661996}" type="datetime1">
              <a:rPr lang="fr-FR" smtClean="0"/>
              <a:t>31/12/2017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smtClean="0"/>
              <a:t>MINE Nicolas</a:t>
            </a:r>
            <a:endParaRPr lang="fr-FR" dirty="0"/>
          </a:p>
        </p:txBody>
      </p:sp>
      <p:pic>
        <p:nvPicPr>
          <p:cNvPr id="9218" name="Picture 2" descr="repartition_top1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45" t="7022" r="8150"/>
          <a:stretch>
            <a:fillRect/>
          </a:stretch>
        </p:blipFill>
        <p:spPr bwMode="auto">
          <a:xfrm>
            <a:off x="1907704" y="2636912"/>
            <a:ext cx="5616624" cy="367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28663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Personnalisé 1">
      <a:dk1>
        <a:srgbClr val="95023C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Personnalisé 1">
      <a:majorFont>
        <a:latin typeface="Lato"/>
        <a:ea typeface=""/>
        <a:cs typeface=""/>
      </a:majorFont>
      <a:minorFont>
        <a:latin typeface="La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</TotalTime>
  <Words>1125</Words>
  <Application>Microsoft Office PowerPoint</Application>
  <PresentationFormat>Affichage à l'écran (4:3)</PresentationFormat>
  <Paragraphs>362</Paragraphs>
  <Slides>22</Slides>
  <Notes>1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22</vt:i4>
      </vt:variant>
    </vt:vector>
  </HeadingPairs>
  <TitlesOfParts>
    <vt:vector size="23" baseType="lpstr">
      <vt:lpstr>Thème Office</vt:lpstr>
      <vt:lpstr>Parcours Data Scientist</vt:lpstr>
      <vt:lpstr>Sommaire</vt:lpstr>
      <vt:lpstr>Présentation et Objectifs</vt:lpstr>
      <vt:lpstr>Préparation des données</vt:lpstr>
      <vt:lpstr>Préparation des données</vt:lpstr>
      <vt:lpstr>Exploration</vt:lpstr>
      <vt:lpstr>Préparation des Matrices</vt:lpstr>
      <vt:lpstr>Modèle Non supervisé</vt:lpstr>
      <vt:lpstr>Modèle Non supervisé</vt:lpstr>
      <vt:lpstr>Modèle Non supervisé</vt:lpstr>
      <vt:lpstr>Modèle Non supervisé</vt:lpstr>
      <vt:lpstr>Modèle Non supervisé</vt:lpstr>
      <vt:lpstr>Modèle Non supervisé</vt:lpstr>
      <vt:lpstr>Modèle Non supervisé</vt:lpstr>
      <vt:lpstr>Modèle Supervisé</vt:lpstr>
      <vt:lpstr>Modèle Supervisé</vt:lpstr>
      <vt:lpstr>Modèle Supervisé</vt:lpstr>
      <vt:lpstr>Modèle Supervisé</vt:lpstr>
      <vt:lpstr>API</vt:lpstr>
      <vt:lpstr>Pistes d’évolutions</vt:lpstr>
      <vt:lpstr>Conclusion</vt:lpstr>
      <vt:lpstr>Présentation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Parcours Data Scientist</dc:title>
  <dc:creator>admin</dc:creator>
  <cp:lastModifiedBy>admin</cp:lastModifiedBy>
  <cp:revision>28</cp:revision>
  <dcterms:created xsi:type="dcterms:W3CDTF">2017-11-17T16:33:28Z</dcterms:created>
  <dcterms:modified xsi:type="dcterms:W3CDTF">2017-12-31T15:40:16Z</dcterms:modified>
</cp:coreProperties>
</file>